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7"/>
  </p:notesMasterIdLst>
  <p:handoutMasterIdLst>
    <p:handoutMasterId r:id="rId18"/>
  </p:handoutMasterIdLst>
  <p:sldIdLst>
    <p:sldId id="257" r:id="rId5"/>
    <p:sldId id="384" r:id="rId6"/>
    <p:sldId id="389" r:id="rId7"/>
    <p:sldId id="317" r:id="rId8"/>
    <p:sldId id="278" r:id="rId9"/>
    <p:sldId id="279" r:id="rId10"/>
    <p:sldId id="268" r:id="rId11"/>
    <p:sldId id="392" r:id="rId12"/>
    <p:sldId id="272" r:id="rId13"/>
    <p:sldId id="270" r:id="rId14"/>
    <p:sldId id="321" r:id="rId15"/>
    <p:sldId id="391" r:id="rId1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3725" autoAdjust="0"/>
  </p:normalViewPr>
  <p:slideViewPr>
    <p:cSldViewPr snapToGrid="0">
      <p:cViewPr>
        <p:scale>
          <a:sx n="75" d="100"/>
          <a:sy n="75" d="100"/>
        </p:scale>
        <p:origin x="1950" y="8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rtlCol="0"/>
        <a:lstStyle/>
        <a:p>
          <a:pPr rtl="0"/>
          <a:endParaRPr lang="es-ES"/>
        </a:p>
      </dgm:t>
    </dgm:pt>
    <dgm:pt modelId="{B54C8F6C-BE1E-4EAB-B7A0-48DE01FFAA36}">
      <dgm:prSet phldrT="[Text]" custT="1"/>
      <dgm:spPr/>
      <dgm:t>
        <a:bodyPr rtlCol="0"/>
        <a:lstStyle/>
        <a:p>
          <a:pPr rtl="0">
            <a:buFont typeface="Symbol" panose="05050102010706020507" pitchFamily="18" charset="2"/>
            <a:buChar char=""/>
          </a:pPr>
          <a:r>
            <a:rPr lang="es-CO" sz="1800" dirty="0"/>
            <a:t>En esta vista se realizan todos los preparativos técnicos para el aprovisionamiento de los recursos de hardware y de software necesarios para la creación del proyecto</a:t>
          </a:r>
          <a:endParaRPr lang="es-ES" sz="1800" dirty="0">
            <a:latin typeface="+mn-lt"/>
          </a:endParaRPr>
        </a:p>
      </dgm:t>
    </dgm:pt>
    <dgm:pt modelId="{8DE7CD45-B7C0-432E-B819-6A7D97E31315}" type="parTrans" cxnId="{770CA1CC-3DDD-451E-AE83-A71CA570260C}">
      <dgm:prSet/>
      <dgm:spPr/>
      <dgm:t>
        <a:bodyPr rtlCol="0"/>
        <a:lstStyle/>
        <a:p>
          <a:pPr rtl="0"/>
          <a:endParaRPr lang="es-ES" sz="1800">
            <a:latin typeface="+mn-lt"/>
          </a:endParaRPr>
        </a:p>
      </dgm:t>
    </dgm:pt>
    <dgm:pt modelId="{C33B8BEF-A818-4A2F-A99A-E2B29895E184}" type="sibTrans" cxnId="{770CA1CC-3DDD-451E-AE83-A71CA570260C}">
      <dgm:prSet/>
      <dgm:spPr/>
      <dgm:t>
        <a:bodyPr rtlCol="0"/>
        <a:lstStyle/>
        <a:p>
          <a:pPr rtl="0"/>
          <a:endParaRPr lang="es-ES" sz="1800">
            <a:latin typeface="+mn-lt"/>
          </a:endParaRPr>
        </a:p>
      </dgm:t>
    </dgm:pt>
    <dgm:pt modelId="{E4033A39-DCC4-4038-9562-AEDDBBB37A99}">
      <dgm:prSet phldrT="[Text]" custT="1"/>
      <dgm:spPr/>
      <dgm:t>
        <a:bodyPr rtlCol="0"/>
        <a:lstStyle/>
        <a:p>
          <a:pPr rtl="0"/>
          <a:r>
            <a:rPr lang="es-ES" sz="1800" dirty="0" err="1">
              <a:latin typeface="+mn-lt"/>
            </a:rPr>
            <a:t>Iteration</a:t>
          </a:r>
          <a:r>
            <a:rPr lang="es-ES" sz="1800" dirty="0">
              <a:latin typeface="+mn-lt"/>
            </a:rPr>
            <a:t> 1</a:t>
          </a:r>
        </a:p>
      </dgm:t>
    </dgm:pt>
    <dgm:pt modelId="{048EEAE6-78BA-4B00-B7BB-9C22DBB1E8F4}" type="parTrans" cxnId="{32EF2862-2950-4DF8-BEA8-CD19460CCA31}">
      <dgm:prSet/>
      <dgm:spPr/>
      <dgm:t>
        <a:bodyPr rtlCol="0"/>
        <a:lstStyle/>
        <a:p>
          <a:pPr rtl="0"/>
          <a:endParaRPr lang="es-ES" sz="1800">
            <a:latin typeface="+mn-lt"/>
          </a:endParaRPr>
        </a:p>
      </dgm:t>
    </dgm:pt>
    <dgm:pt modelId="{80AB0E5B-0C58-465D-A545-5B21133D2849}" type="sibTrans" cxnId="{32EF2862-2950-4DF8-BEA8-CD19460CCA31}">
      <dgm:prSet/>
      <dgm:spPr/>
      <dgm:t>
        <a:bodyPr rtlCol="0"/>
        <a:lstStyle/>
        <a:p>
          <a:pPr rtl="0"/>
          <a:endParaRPr lang="es-ES" sz="1800">
            <a:latin typeface="+mn-lt"/>
          </a:endParaRPr>
        </a:p>
      </dgm:t>
    </dgm:pt>
    <dgm:pt modelId="{A4C0B4E4-70AD-4901-9E3F-7EA25DD6DAA1}">
      <dgm:prSet phldrT="[Text]" custT="1"/>
      <dgm:spPr/>
      <dgm:t>
        <a:bodyPr rtlCol="0"/>
        <a:lstStyle/>
        <a:p>
          <a:pPr rtl="0">
            <a:buFont typeface="Symbol" panose="05050102010706020507" pitchFamily="18" charset="2"/>
            <a:buChar char=""/>
          </a:pPr>
          <a:r>
            <a:rPr lang="es-CO" sz="1800" dirty="0"/>
            <a:t>En la interacción uno encontramos la estructuración principal de los elementos y requisitos para la seguridad de la app el registro de los usuarios</a:t>
          </a:r>
          <a:endParaRPr lang="es-ES" sz="1800" dirty="0">
            <a:latin typeface="+mn-lt"/>
          </a:endParaRPr>
        </a:p>
      </dgm:t>
    </dgm:pt>
    <dgm:pt modelId="{701D9033-BAD3-4299-933F-A47AFDC2ECD0}" type="parTrans" cxnId="{5E74CB62-E52E-4CEE-8AA1-9812BFC0D67E}">
      <dgm:prSet/>
      <dgm:spPr/>
      <dgm:t>
        <a:bodyPr rtlCol="0"/>
        <a:lstStyle/>
        <a:p>
          <a:pPr rtl="0"/>
          <a:endParaRPr lang="es-ES" sz="1800">
            <a:latin typeface="+mn-lt"/>
          </a:endParaRPr>
        </a:p>
      </dgm:t>
    </dgm:pt>
    <dgm:pt modelId="{657DB10D-2517-48AA-B970-6D815DBD4123}" type="sibTrans" cxnId="{5E74CB62-E52E-4CEE-8AA1-9812BFC0D67E}">
      <dgm:prSet/>
      <dgm:spPr/>
      <dgm:t>
        <a:bodyPr rtlCol="0"/>
        <a:lstStyle/>
        <a:p>
          <a:pPr rtl="0"/>
          <a:endParaRPr lang="es-ES" sz="1800">
            <a:latin typeface="+mn-lt"/>
          </a:endParaRPr>
        </a:p>
      </dgm:t>
    </dgm:pt>
    <dgm:pt modelId="{87BF7896-20EA-4E8F-B6F4-A34EC5C9CB50}">
      <dgm:prSet phldrT="[Text]" custT="1"/>
      <dgm:spPr/>
      <dgm:t>
        <a:bodyPr rtlCol="0"/>
        <a:lstStyle/>
        <a:p>
          <a:pPr rtl="0"/>
          <a:r>
            <a:rPr lang="es-ES" sz="1800" dirty="0" err="1">
              <a:latin typeface="+mn-lt"/>
            </a:rPr>
            <a:t>Iteration</a:t>
          </a:r>
          <a:r>
            <a:rPr lang="es-ES" sz="1800" dirty="0">
              <a:latin typeface="+mn-lt"/>
            </a:rPr>
            <a:t> 2</a:t>
          </a:r>
        </a:p>
      </dgm:t>
    </dgm:pt>
    <dgm:pt modelId="{05E47BA5-F724-4AEE-9B5B-401F18E028E6}" type="parTrans" cxnId="{92330C11-C197-4512-BDA4-8D8A69AF7D1C}">
      <dgm:prSet/>
      <dgm:spPr/>
      <dgm:t>
        <a:bodyPr rtlCol="0"/>
        <a:lstStyle/>
        <a:p>
          <a:pPr rtl="0"/>
          <a:endParaRPr lang="es-ES" sz="1800">
            <a:latin typeface="+mn-lt"/>
          </a:endParaRPr>
        </a:p>
      </dgm:t>
    </dgm:pt>
    <dgm:pt modelId="{D63CE73E-35DE-48C3-8753-7648BC953C0D}" type="sibTrans" cxnId="{92330C11-C197-4512-BDA4-8D8A69AF7D1C}">
      <dgm:prSet/>
      <dgm:spPr/>
      <dgm:t>
        <a:bodyPr rtlCol="0"/>
        <a:lstStyle/>
        <a:p>
          <a:pPr rtl="0"/>
          <a:endParaRPr lang="es-ES" sz="1800">
            <a:latin typeface="+mn-lt"/>
          </a:endParaRPr>
        </a:p>
      </dgm:t>
    </dgm:pt>
    <dgm:pt modelId="{43CBB0A2-9D75-4264-8A30-3E8974B40658}">
      <dgm:prSet phldrT="[Text]" custT="1"/>
      <dgm:spPr/>
      <dgm:t>
        <a:bodyPr rtlCol="0"/>
        <a:lstStyle/>
        <a:p>
          <a:pPr rtl="0">
            <a:buFont typeface="Symbol" panose="05050102010706020507" pitchFamily="18" charset="2"/>
            <a:buChar char=""/>
          </a:pPr>
          <a:r>
            <a:rPr lang="es-CO" sz="1800" dirty="0"/>
            <a:t>En la iteración dos se profundiza más en aspectos funcionales de la experiencia de usuario y organización administrativa de la app </a:t>
          </a:r>
          <a:endParaRPr lang="es-ES" sz="1800" dirty="0">
            <a:latin typeface="+mn-lt"/>
          </a:endParaRPr>
        </a:p>
      </dgm:t>
    </dgm:pt>
    <dgm:pt modelId="{F806E590-5F8E-48A1-96AC-9E738290D2ED}" type="parTrans" cxnId="{4D2DF581-8128-4440-9E51-29109DC6ED52}">
      <dgm:prSet/>
      <dgm:spPr/>
      <dgm:t>
        <a:bodyPr rtlCol="0"/>
        <a:lstStyle/>
        <a:p>
          <a:pPr rtl="0"/>
          <a:endParaRPr lang="es-ES" sz="1800">
            <a:latin typeface="+mn-lt"/>
          </a:endParaRPr>
        </a:p>
      </dgm:t>
    </dgm:pt>
    <dgm:pt modelId="{20F77EFB-335C-4BC3-AD95-8421EDF343E6}" type="sibTrans" cxnId="{4D2DF581-8128-4440-9E51-29109DC6ED52}">
      <dgm:prSet/>
      <dgm:spPr/>
      <dgm:t>
        <a:bodyPr rtlCol="0"/>
        <a:lstStyle/>
        <a:p>
          <a:pPr rtl="0"/>
          <a:endParaRPr lang="es-ES" sz="1800">
            <a:latin typeface="+mn-lt"/>
          </a:endParaRPr>
        </a:p>
      </dgm:t>
    </dgm:pt>
    <dgm:pt modelId="{3DE6FF16-CA4D-4D34-ABEB-8BE6A40B5E52}">
      <dgm:prSet phldrT="[Text]" custT="1"/>
      <dgm:spPr/>
      <dgm:t>
        <a:bodyPr rtlCol="0"/>
        <a:lstStyle/>
        <a:p>
          <a:pPr rtl="0">
            <a:buFont typeface="Symbol" panose="05050102010706020507" pitchFamily="18" charset="2"/>
            <a:buChar char=""/>
          </a:pPr>
          <a:r>
            <a:rPr lang="es-ES" sz="1800" dirty="0" err="1">
              <a:latin typeface="+mn-lt"/>
            </a:rPr>
            <a:t>Iteration</a:t>
          </a:r>
          <a:r>
            <a:rPr lang="es-ES" sz="1800" dirty="0">
              <a:latin typeface="+mn-lt"/>
            </a:rPr>
            <a:t> 3</a:t>
          </a:r>
        </a:p>
      </dgm:t>
    </dgm:pt>
    <dgm:pt modelId="{DA9CCCCB-8206-4757-82C8-F885E9D238B5}" type="parTrans" cxnId="{636DE8C5-F706-4BA5-855F-85FD2239E2BE}">
      <dgm:prSet/>
      <dgm:spPr/>
      <dgm:t>
        <a:bodyPr rtlCol="0"/>
        <a:lstStyle/>
        <a:p>
          <a:pPr rtl="0"/>
          <a:endParaRPr lang="es-ES" sz="1800"/>
        </a:p>
      </dgm:t>
    </dgm:pt>
    <dgm:pt modelId="{986162A7-6F89-4679-B40E-33A17DA21B73}" type="sibTrans" cxnId="{636DE8C5-F706-4BA5-855F-85FD2239E2BE}">
      <dgm:prSet/>
      <dgm:spPr/>
      <dgm:t>
        <a:bodyPr rtlCol="0"/>
        <a:lstStyle/>
        <a:p>
          <a:pPr rtl="0"/>
          <a:endParaRPr lang="es-ES" sz="1800"/>
        </a:p>
      </dgm:t>
    </dgm:pt>
    <dgm:pt modelId="{AC76BE15-3E8A-498B-91BD-CF772C26B6F1}">
      <dgm:prSet phldrT="[Text]" custT="1"/>
      <dgm:spPr/>
      <dgm:t>
        <a:bodyPr rtlCol="0"/>
        <a:lstStyle/>
        <a:p>
          <a:pPr rtl="0">
            <a:buFont typeface="Symbol" panose="05050102010706020507" pitchFamily="18" charset="2"/>
            <a:buChar char=""/>
          </a:pPr>
          <a:r>
            <a:rPr lang="es-ES" sz="1800" dirty="0" err="1">
              <a:latin typeface="+mn-lt"/>
            </a:rPr>
            <a:t>Iteration</a:t>
          </a:r>
          <a:r>
            <a:rPr lang="es-ES" sz="1800" dirty="0">
              <a:latin typeface="+mn-lt"/>
            </a:rPr>
            <a:t> 4</a:t>
          </a:r>
        </a:p>
      </dgm:t>
    </dgm:pt>
    <dgm:pt modelId="{00CCB400-064A-4EF5-9806-9534D9AC69AD}" type="parTrans" cxnId="{140A4778-8248-44DE-B78A-23C578A77D7E}">
      <dgm:prSet/>
      <dgm:spPr/>
      <dgm:t>
        <a:bodyPr rtlCol="0"/>
        <a:lstStyle/>
        <a:p>
          <a:pPr rtl="0"/>
          <a:endParaRPr lang="es-ES" sz="1800"/>
        </a:p>
      </dgm:t>
    </dgm:pt>
    <dgm:pt modelId="{662A3D6E-7238-444F-BC0B-C7A4321261DB}" type="sibTrans" cxnId="{140A4778-8248-44DE-B78A-23C578A77D7E}">
      <dgm:prSet/>
      <dgm:spPr/>
      <dgm:t>
        <a:bodyPr rtlCol="0"/>
        <a:lstStyle/>
        <a:p>
          <a:pPr rtl="0"/>
          <a:endParaRPr lang="es-ES" sz="1800"/>
        </a:p>
      </dgm:t>
    </dgm:pt>
    <dgm:pt modelId="{73820394-2159-4075-9E6F-217263B07F8B}">
      <dgm:prSet phldrT="[Text]" custT="1"/>
      <dgm:spPr/>
      <dgm:t>
        <a:bodyPr rtlCol="0"/>
        <a:lstStyle/>
        <a:p>
          <a:pPr rtl="0">
            <a:buFont typeface="Symbol" panose="05050102010706020507" pitchFamily="18" charset="2"/>
            <a:buChar char=""/>
          </a:pPr>
          <a:r>
            <a:rPr lang="es-CO" sz="1800" dirty="0"/>
            <a:t>En la iteración número cuatro se construye todo el sistema de administración del contenido y una interfaz para la gestión</a:t>
          </a:r>
          <a:endParaRPr lang="es-ES" sz="1800" dirty="0">
            <a:latin typeface="+mn-lt"/>
          </a:endParaRPr>
        </a:p>
      </dgm:t>
    </dgm:pt>
    <dgm:pt modelId="{A861A835-3A0D-4B09-8870-87D7FDC7B27F}" type="parTrans" cxnId="{19CF03A0-47BE-4ABD-A62C-A27E16D6C5A3}">
      <dgm:prSet/>
      <dgm:spPr/>
      <dgm:t>
        <a:bodyPr rtlCol="0"/>
        <a:lstStyle/>
        <a:p>
          <a:pPr rtl="0"/>
          <a:endParaRPr lang="es-ES" sz="1800"/>
        </a:p>
      </dgm:t>
    </dgm:pt>
    <dgm:pt modelId="{D383A36B-470D-499F-AE13-85A6B2495524}" type="sibTrans" cxnId="{19CF03A0-47BE-4ABD-A62C-A27E16D6C5A3}">
      <dgm:prSet/>
      <dgm:spPr/>
      <dgm:t>
        <a:bodyPr rtlCol="0"/>
        <a:lstStyle/>
        <a:p>
          <a:pPr rtl="0"/>
          <a:endParaRPr lang="es-ES" sz="1800"/>
        </a:p>
      </dgm:t>
    </dgm:pt>
    <dgm:pt modelId="{C032D242-8D23-4EEC-A10A-7B0691E5A409}">
      <dgm:prSet phldrT="[Text]" custT="1"/>
      <dgm:spPr/>
      <dgm:t>
        <a:bodyPr rtlCol="0"/>
        <a:lstStyle/>
        <a:p>
          <a:pPr rtl="0">
            <a:buFont typeface="Symbol" panose="05050102010706020507" pitchFamily="18" charset="2"/>
            <a:buChar char=""/>
          </a:pPr>
          <a:r>
            <a:rPr lang="es-CO" sz="1800" dirty="0"/>
            <a:t>En la iteración número  3 se define todo el flujo del contenido de la app y la información que es del consumo del usuario cumpliendo el principio de disponibilidad.</a:t>
          </a:r>
          <a:endParaRPr lang="es-ES" sz="1800" dirty="0">
            <a:latin typeface="+mn-lt"/>
          </a:endParaRPr>
        </a:p>
      </dgm:t>
    </dgm:pt>
    <dgm:pt modelId="{167DA838-BF1F-42A4-81E8-806F40795A14}" type="parTrans" cxnId="{D9403C73-FB83-47D6-85AE-067D49ED63F2}">
      <dgm:prSet/>
      <dgm:spPr/>
      <dgm:t>
        <a:bodyPr rtlCol="0"/>
        <a:lstStyle/>
        <a:p>
          <a:pPr rtl="0"/>
          <a:endParaRPr lang="es-ES" sz="1800"/>
        </a:p>
      </dgm:t>
    </dgm:pt>
    <dgm:pt modelId="{7EFA60CA-572D-434D-B452-A4ACBAEB4D2C}" type="sibTrans" cxnId="{D9403C73-FB83-47D6-85AE-067D49ED63F2}">
      <dgm:prSet/>
      <dgm:spPr/>
      <dgm:t>
        <a:bodyPr rtlCol="0"/>
        <a:lstStyle/>
        <a:p>
          <a:pPr rtl="0"/>
          <a:endParaRPr lang="es-ES" sz="1800"/>
        </a:p>
      </dgm:t>
    </dgm:pt>
    <dgm:pt modelId="{4259F840-24E7-476F-9F30-482E46395856}">
      <dgm:prSet phldrT="[Text]" custT="1"/>
      <dgm:spPr/>
      <dgm:t>
        <a:bodyPr rtlCol="0"/>
        <a:lstStyle/>
        <a:p>
          <a:pPr rtl="0"/>
          <a:r>
            <a:rPr lang="es-ES" sz="1800" dirty="0" err="1">
              <a:latin typeface="+mn-lt"/>
            </a:rPr>
            <a:t>Iteration</a:t>
          </a:r>
          <a:r>
            <a:rPr lang="es-ES" sz="1800" dirty="0">
              <a:latin typeface="+mn-lt"/>
            </a:rPr>
            <a:t> </a:t>
          </a:r>
          <a:r>
            <a:rPr lang="es-ES" sz="1800" dirty="0" err="1">
              <a:latin typeface="+mn-lt"/>
            </a:rPr>
            <a:t>setup</a:t>
          </a:r>
          <a:endParaRPr lang="es-ES" sz="1800" dirty="0">
            <a:latin typeface="+mn-lt"/>
          </a:endParaRPr>
        </a:p>
      </dgm:t>
    </dgm:pt>
    <dgm:pt modelId="{DCC444A4-F20A-48F5-A61E-47BFFF185A57}" type="sibTrans" cxnId="{42EE41D1-3C16-4937-BB38-B076896C09A0}">
      <dgm:prSet/>
      <dgm:spPr/>
      <dgm:t>
        <a:bodyPr rtlCol="0"/>
        <a:lstStyle/>
        <a:p>
          <a:pPr rtl="0"/>
          <a:endParaRPr lang="es-ES" sz="1800">
            <a:latin typeface="+mn-lt"/>
          </a:endParaRPr>
        </a:p>
      </dgm:t>
    </dgm:pt>
    <dgm:pt modelId="{FCE8068D-7E50-4749-A8D0-ADEDAC5637B3}" type="parTrans" cxnId="{42EE41D1-3C16-4937-BB38-B076896C09A0}">
      <dgm:prSet/>
      <dgm:spPr/>
      <dgm:t>
        <a:bodyPr rtlCol="0"/>
        <a:lstStyle/>
        <a:p>
          <a:pPr rtl="0"/>
          <a:endParaRPr lang="es-ES" sz="1800">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custLinFactNeighborX="820">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custLinFactNeighborX="820">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50262"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es-ES" sz="1800" kern="1200" dirty="0" err="1">
              <a:latin typeface="+mn-lt"/>
            </a:rPr>
            <a:t>Iteration</a:t>
          </a:r>
          <a:r>
            <a:rPr lang="es-ES" sz="1800" kern="1200" dirty="0">
              <a:latin typeface="+mn-lt"/>
            </a:rPr>
            <a:t> </a:t>
          </a:r>
          <a:r>
            <a:rPr lang="es-ES" sz="1800" kern="1200" dirty="0" err="1">
              <a:latin typeface="+mn-lt"/>
            </a:rPr>
            <a:t>setup</a:t>
          </a:r>
          <a:endParaRPr lang="es-ES" sz="1800" kern="1200" dirty="0">
            <a:latin typeface="+mn-lt"/>
          </a:endParaRPr>
        </a:p>
      </dsp:txBody>
      <dsp:txXfrm rot="5400000">
        <a:off x="690703"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s-CO" sz="1800" kern="1200" dirty="0"/>
            <a:t>En esta vista se realizan todos los preparativos técnicos para el aprovisionamiento de los recursos de hardware y de software necesarios para la creación del proyecto</a:t>
          </a:r>
          <a:endParaRPr lang="es-ES" sz="1800" kern="1200" dirty="0">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27235"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es-ES" sz="1800" kern="1200" dirty="0" err="1">
              <a:latin typeface="+mn-lt"/>
            </a:rPr>
            <a:t>Iteration</a:t>
          </a:r>
          <a:r>
            <a:rPr lang="es-ES" sz="1800" kern="1200" dirty="0">
              <a:latin typeface="+mn-lt"/>
            </a:rPr>
            <a:t> 1</a:t>
          </a:r>
        </a:p>
      </dsp:txBody>
      <dsp:txXfrm>
        <a:off x="2627235"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s-CO" sz="1800" kern="1200" dirty="0"/>
            <a:t>En la interacción uno encontramos la estructuración principal de los elementos y requisitos para la seguridad de la app el registro de los usuarios</a:t>
          </a:r>
          <a:endParaRPr lang="es-ES" sz="1800" kern="1200" dirty="0">
            <a:latin typeface="+mn-lt"/>
          </a:endParaRP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es-ES" sz="1800" kern="1200" dirty="0" err="1">
              <a:latin typeface="+mn-lt"/>
            </a:rPr>
            <a:t>Iteration</a:t>
          </a:r>
          <a:r>
            <a:rPr lang="es-ES" sz="1800" kern="1200" dirty="0">
              <a:latin typeface="+mn-lt"/>
            </a:rPr>
            <a:t> 2</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s-CO" sz="1800" kern="1200" dirty="0"/>
            <a:t>En la iteración dos se profundiza más en aspectos funcionales de la experiencia de usuario y organización administrativa de la app </a:t>
          </a:r>
          <a:endParaRPr lang="es-E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s-ES" sz="1800" kern="1200" dirty="0" err="1">
              <a:latin typeface="+mn-lt"/>
            </a:rPr>
            <a:t>Iteration</a:t>
          </a:r>
          <a:r>
            <a:rPr lang="es-ES" sz="1800" kern="1200" dirty="0">
              <a:latin typeface="+mn-lt"/>
            </a:rPr>
            <a:t> 3</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s-CO" sz="1800" kern="1200" dirty="0"/>
            <a:t>En la iteración número  3 se define todo el flujo del contenido de la app y la información que es del consumo del usuario cumpliendo el principio de disponibilidad.</a:t>
          </a:r>
          <a:endParaRPr lang="es-E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s-ES" sz="1800" kern="1200" dirty="0" err="1">
              <a:latin typeface="+mn-lt"/>
            </a:rPr>
            <a:t>Iteration</a:t>
          </a:r>
          <a:r>
            <a:rPr lang="es-ES" sz="1800" kern="1200" dirty="0">
              <a:latin typeface="+mn-lt"/>
            </a:rPr>
            <a:t> 4</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s-CO" sz="1800" kern="1200" dirty="0"/>
            <a:t>En la iteración número cuatro se construye todo el sistema de administración del contenido y una interfaz para la gestión</a:t>
          </a:r>
          <a:endParaRPr lang="es-ES"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Escala de tiempo rectangular redondeada"/>
  <dgm:desc val="Se usa para mostrar una lista de eventos en orden cronológico. Un cuadro invisible contiene la descripción mientras que la fecha se muestra en rectángulos, excepto el primer y último nodo, en los que las esquinas del rectángulo son redondeadas. Puede mostrar una gran cantidad de texto y un formato de fecha descriptivo largo."/>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BAABBB-F1BE-4363-BBD5-0DD1159694AA}" type="datetime1">
              <a:rPr lang="es-ES" smtClean="0"/>
              <a:t>17/09/2022</a:t>
            </a:fld>
            <a:endParaRPr lang="es-ES"/>
          </a:p>
        </p:txBody>
      </p:sp>
      <p:sp>
        <p:nvSpPr>
          <p:cNvPr id="4" name="Marcador de pie de pá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s-ES" smtClean="0"/>
              <a:t>‹Nº›</a:t>
            </a:fld>
            <a:endParaRPr lang="es-E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845F39-3ED7-4557-8E83-69CFB9EC7E67}" type="datetime1">
              <a:rPr lang="es-ES" smtClean="0"/>
              <a:t>17/09/2022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s-ES" smtClean="0"/>
              <a:t>‹Nº›</a:t>
            </a:fld>
            <a:endParaRPr lang="es-E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a:t>
            </a:fld>
            <a:endParaRPr lang="es-ES"/>
          </a:p>
        </p:txBody>
      </p:sp>
      <p:sp>
        <p:nvSpPr>
          <p:cNvPr id="5" name="Marcador de fecha 4">
            <a:extLst>
              <a:ext uri="{FF2B5EF4-FFF2-40B4-BE49-F238E27FC236}">
                <a16:creationId xmlns:a16="http://schemas.microsoft.com/office/drawing/2014/main" id="{1F5E7C03-88B8-4DAC-AE1C-964A18E7E87E}"/>
              </a:ext>
            </a:extLst>
          </p:cNvPr>
          <p:cNvSpPr>
            <a:spLocks noGrp="1"/>
          </p:cNvSpPr>
          <p:nvPr>
            <p:ph type="dt" idx="1"/>
          </p:nvPr>
        </p:nvSpPr>
        <p:spPr/>
        <p:txBody>
          <a:bodyPr/>
          <a:lstStyle/>
          <a:p>
            <a:pPr rtl="0"/>
            <a:fld id="{EA37B167-7500-4BD6-8ABE-109491A63DCA}" type="datetime1">
              <a:rPr lang="es-ES" smtClean="0"/>
              <a:t>17/09/2022</a:t>
            </a:fld>
            <a:endParaRPr lang="es-E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2</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17/09/2022</a:t>
            </a:fld>
            <a:endParaRPr lang="es-E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4</a:t>
            </a:fld>
            <a:endParaRPr lang="es-ES"/>
          </a:p>
        </p:txBody>
      </p:sp>
      <p:sp>
        <p:nvSpPr>
          <p:cNvPr id="5" name="Marcador de fecha 4">
            <a:extLst>
              <a:ext uri="{FF2B5EF4-FFF2-40B4-BE49-F238E27FC236}">
                <a16:creationId xmlns:a16="http://schemas.microsoft.com/office/drawing/2014/main" id="{316EF900-572F-40CC-9355-44E7BEBB4EFF}"/>
              </a:ext>
            </a:extLst>
          </p:cNvPr>
          <p:cNvSpPr>
            <a:spLocks noGrp="1"/>
          </p:cNvSpPr>
          <p:nvPr>
            <p:ph type="dt" idx="1"/>
          </p:nvPr>
        </p:nvSpPr>
        <p:spPr/>
        <p:txBody>
          <a:bodyPr/>
          <a:lstStyle/>
          <a:p>
            <a:pPr rtl="0"/>
            <a:fld id="{1C402201-A675-4417-85D0-6A7751A235E0}" type="datetime1">
              <a:rPr lang="es-ES" smtClean="0"/>
              <a:t>17/09/2022</a:t>
            </a:fld>
            <a:endParaRPr lang="es-E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7</a:t>
            </a:fld>
            <a:endParaRPr lang="es-ES"/>
          </a:p>
        </p:txBody>
      </p:sp>
      <p:sp>
        <p:nvSpPr>
          <p:cNvPr id="5" name="Marcador de fecha 4">
            <a:extLst>
              <a:ext uri="{FF2B5EF4-FFF2-40B4-BE49-F238E27FC236}">
                <a16:creationId xmlns:a16="http://schemas.microsoft.com/office/drawing/2014/main" id="{1A9573AE-68D0-4E10-8315-94E1F19EB580}"/>
              </a:ext>
            </a:extLst>
          </p:cNvPr>
          <p:cNvSpPr>
            <a:spLocks noGrp="1"/>
          </p:cNvSpPr>
          <p:nvPr>
            <p:ph type="dt" idx="1"/>
          </p:nvPr>
        </p:nvSpPr>
        <p:spPr/>
        <p:txBody>
          <a:bodyPr/>
          <a:lstStyle/>
          <a:p>
            <a:pPr rtl="0"/>
            <a:fld id="{B4FD4C5C-2FD6-4AC2-8BC3-5FB1B1CB3532}" type="datetime1">
              <a:rPr lang="es-ES" smtClean="0"/>
              <a:t>17/09/2022</a:t>
            </a:fld>
            <a:endParaRPr lang="es-ES"/>
          </a:p>
        </p:txBody>
      </p:sp>
    </p:spTree>
    <p:extLst>
      <p:ext uri="{BB962C8B-B14F-4D97-AF65-F5344CB8AC3E}">
        <p14:creationId xmlns:p14="http://schemas.microsoft.com/office/powerpoint/2010/main" val="39633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9</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17/09/2022</a:t>
            </a:fld>
            <a:endParaRPr lang="es-E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10</a:t>
            </a:fld>
            <a:endParaRPr lang="es-ES"/>
          </a:p>
        </p:txBody>
      </p:sp>
      <p:sp>
        <p:nvSpPr>
          <p:cNvPr id="5" name="Marcador de fecha 4">
            <a:extLst>
              <a:ext uri="{FF2B5EF4-FFF2-40B4-BE49-F238E27FC236}">
                <a16:creationId xmlns:a16="http://schemas.microsoft.com/office/drawing/2014/main" id="{19BA80E6-48AA-41FC-963B-B6825EC7B801}"/>
              </a:ext>
            </a:extLst>
          </p:cNvPr>
          <p:cNvSpPr>
            <a:spLocks noGrp="1"/>
          </p:cNvSpPr>
          <p:nvPr>
            <p:ph type="dt" idx="1"/>
          </p:nvPr>
        </p:nvSpPr>
        <p:spPr/>
        <p:txBody>
          <a:bodyPr/>
          <a:lstStyle/>
          <a:p>
            <a:pPr rtl="0"/>
            <a:fld id="{F8DD659C-7200-4C6E-8E71-917538A1014F}" type="datetime1">
              <a:rPr lang="es-ES" smtClean="0"/>
              <a:t>17/09/2022</a:t>
            </a:fld>
            <a:endParaRPr lang="es-ES"/>
          </a:p>
        </p:txBody>
      </p:sp>
    </p:spTree>
    <p:extLst>
      <p:ext uri="{BB962C8B-B14F-4D97-AF65-F5344CB8AC3E}">
        <p14:creationId xmlns:p14="http://schemas.microsoft.com/office/powerpoint/2010/main" val="40430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11</a:t>
            </a:fld>
            <a:endParaRPr lang="es-ES"/>
          </a:p>
        </p:txBody>
      </p:sp>
      <p:sp>
        <p:nvSpPr>
          <p:cNvPr id="5" name="Marcador de fecha 4">
            <a:extLst>
              <a:ext uri="{FF2B5EF4-FFF2-40B4-BE49-F238E27FC236}">
                <a16:creationId xmlns:a16="http://schemas.microsoft.com/office/drawing/2014/main" id="{03A9A2DB-AE90-4F87-9172-5C0A6DB06203}"/>
              </a:ext>
            </a:extLst>
          </p:cNvPr>
          <p:cNvSpPr>
            <a:spLocks noGrp="1"/>
          </p:cNvSpPr>
          <p:nvPr>
            <p:ph type="dt" idx="1"/>
          </p:nvPr>
        </p:nvSpPr>
        <p:spPr/>
        <p:txBody>
          <a:bodyPr/>
          <a:lstStyle/>
          <a:p>
            <a:pPr rtl="0"/>
            <a:fld id="{E52C00E9-3EB6-4217-B16D-00441C328701}" type="datetime1">
              <a:rPr lang="es-ES" smtClean="0"/>
              <a:t>17/09/2022</a:t>
            </a:fld>
            <a:endParaRPr lang="es-E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s-ES" sz="4800"/>
              <a:t>Flotante en 3D</a:t>
            </a:r>
          </a:p>
        </p:txBody>
      </p:sp>
      <p:sp>
        <p:nvSpPr>
          <p:cNvPr id="14" name="Marcador de posición de imagen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s-ES"/>
              <a:t>Haga clic en el icono para agregar una imagen</a:t>
            </a:r>
          </a:p>
        </p:txBody>
      </p:sp>
      <p:sp>
        <p:nvSpPr>
          <p:cNvPr id="8" name="E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9" name="Gru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a libre: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E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3" name="Marcador de tex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s-ES"/>
              <a:t>Haga clic para modificar los estilos de texto del patrón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lumna de contenido 3">
    <p:spTree>
      <p:nvGrpSpPr>
        <p:cNvPr id="1" name=""/>
        <p:cNvGrpSpPr/>
        <p:nvPr/>
      </p:nvGrpSpPr>
      <p:grpSpPr>
        <a:xfrm>
          <a:off x="0" y="0"/>
          <a:ext cx="0" cy="0"/>
          <a:chOff x="0" y="0"/>
          <a:chExt cx="0" cy="0"/>
        </a:xfrm>
      </p:grpSpPr>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Títu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16" name="Marcador de tex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7" name="Marcador de contenido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22" name="Marcador de tex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modificar los estilos de texto del patrón</a:t>
            </a:r>
          </a:p>
        </p:txBody>
      </p:sp>
      <p:sp>
        <p:nvSpPr>
          <p:cNvPr id="23" name="Marcador de contenid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8" name="Marcador de tex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EDITAR</a:t>
            </a:r>
          </a:p>
        </p:txBody>
      </p:sp>
      <p:sp>
        <p:nvSpPr>
          <p:cNvPr id="21" name="Marcador de contenid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s-ES"/>
              <a:t>Haga clic para modificar el estilo de título del patrón</a:t>
            </a:r>
          </a:p>
        </p:txBody>
      </p:sp>
      <p:sp>
        <p:nvSpPr>
          <p:cNvPr id="10" name="Marcador de posición de imagen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s-ES"/>
              <a:t>Haga clic en el icono para agregar una imagen</a:t>
            </a:r>
          </a:p>
        </p:txBody>
      </p:sp>
      <p:sp>
        <p:nvSpPr>
          <p:cNvPr id="7" name="Marcador de contenid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8" name="E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s-ES"/>
              <a:t>Haga clic para modificar el estilo de título del patrón</a:t>
            </a:r>
            <a:endParaRPr lang="es-ES" dirty="0"/>
          </a:p>
        </p:txBody>
      </p:sp>
      <p:sp>
        <p:nvSpPr>
          <p:cNvPr id="31" name="Subtítu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40" name="Marcador de posición de imagen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s-ES"/>
              <a:t>Haga clic en el icono para agregar una imagen</a:t>
            </a:r>
            <a:endParaRPr lang="es-ES" dirty="0"/>
          </a:p>
        </p:txBody>
      </p:sp>
      <p:sp>
        <p:nvSpPr>
          <p:cNvPr id="42" name="Marcador de posición de imagen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s-ES"/>
              <a:t>Haga clic en el icono para agregar una imagen</a:t>
            </a:r>
          </a:p>
        </p:txBody>
      </p:sp>
      <p:grpSp>
        <p:nvGrpSpPr>
          <p:cNvPr id="43" name="Gru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a libre: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sp>
          <p:nvSpPr>
            <p:cNvPr id="45" name="E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6" name="Forma libre: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grpSp>
      <p:grpSp>
        <p:nvGrpSpPr>
          <p:cNvPr id="15" name="Gru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a libre: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 name="Marcador de fech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7" name="E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s-ES"/>
              <a:t>Haga clic para modificar el estilo de título del patrón</a:t>
            </a:r>
            <a:endParaRPr lang="es-ES" dirty="0"/>
          </a:p>
        </p:txBody>
      </p:sp>
      <p:sp>
        <p:nvSpPr>
          <p:cNvPr id="3" name="Subtítu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modificar el estilo de subtítulo del patrón</a:t>
            </a:r>
            <a:endParaRPr lang="es-ES" dirty="0"/>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9" name="Forma libre: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34" name="Gru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3" name="Gru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contenid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orma libre: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s-ES"/>
              <a:t>Haga clic para agregar un título</a:t>
            </a:r>
          </a:p>
        </p:txBody>
      </p:sp>
      <p:sp>
        <p:nvSpPr>
          <p:cNvPr id="7" name="Marcador de contenid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s-ES" sz="1600"/>
              <a:t>Haga clic para agregar texto</a:t>
            </a:r>
          </a:p>
        </p:txBody>
      </p:sp>
      <p:sp>
        <p:nvSpPr>
          <p:cNvPr id="17" name="Marcador de posición de imagen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2" name="Marcador de posición de imagen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5" name="Marcador de posición de imagen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6" name="E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0" name="Gru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a libre: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s-ES"/>
              <a:t>Haga clic en el icono para agregar una imagen</a:t>
            </a:r>
          </a:p>
        </p:txBody>
      </p:sp>
      <p:sp>
        <p:nvSpPr>
          <p:cNvPr id="18" name="Marcador de posición de imagen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s-ES"/>
              <a:t>Haga clic en el icono para agregar una imagen</a:t>
            </a:r>
          </a:p>
        </p:txBody>
      </p:sp>
      <p:sp>
        <p:nvSpPr>
          <p:cNvPr id="19" name="Marcador de posición de imagen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s-ES"/>
              <a:t>Haga clic en el icono para agregar una imagen</a:t>
            </a:r>
          </a:p>
        </p:txBody>
      </p:sp>
      <p:sp>
        <p:nvSpPr>
          <p:cNvPr id="20" name="Marcador de posición de imagen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1" name="Marcador de contenid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s-ES"/>
              <a:t>Haga clic en el icono para agregar una imagen</a:t>
            </a:r>
          </a:p>
        </p:txBody>
      </p:sp>
      <p:sp>
        <p:nvSpPr>
          <p:cNvPr id="4" name="Marcador de fech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s-ES"/>
              <a:t>Martes, 2 de febrero de 20XX</a:t>
            </a:r>
          </a:p>
        </p:txBody>
      </p:sp>
      <p:sp>
        <p:nvSpPr>
          <p:cNvPr id="5" name="Marcador de pie de pá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s-ES" smtClean="0"/>
              <a:t>‹Nº›</a:t>
            </a:fld>
            <a:endParaRPr lang="es-ES"/>
          </a:p>
        </p:txBody>
      </p:sp>
      <p:sp>
        <p:nvSpPr>
          <p:cNvPr id="13" name="Rectángu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 name="Rectángu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s-ES"/>
              <a:t>Haga clic para modificar el estilo de título del patrón</a:t>
            </a:r>
            <a:endParaRPr lang="es-ES" dirty="0"/>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s-ES"/>
              <a:t>Haga clic en el icono para agregar una imagen</a:t>
            </a:r>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s-ES"/>
              <a:t>Haga clic para modificar el estilo de título del patrón</a:t>
            </a:r>
            <a:endParaRPr lang="es-E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Escala de tiempo de tabla y gráfic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grpSp>
      <p:sp>
        <p:nvSpPr>
          <p:cNvPr id="2" name="Títu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s-ES" dirty="0"/>
            </a:lvl1pPr>
          </a:lstStyle>
          <a:p>
            <a:pPr lvl="0" rtl="0">
              <a:lnSpc>
                <a:spcPct val="100000"/>
              </a:lnSpc>
            </a:pPr>
            <a:r>
              <a:rPr lang="es-ES"/>
              <a:t>Haga clic para modificar el estilo de título del patrón</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s-ES"/>
              <a:t>Martes, 2 de febrero de 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s-ES"/>
              <a:t>Haga clic para modificar el estilo de título del patrón</a:t>
            </a:r>
            <a:endParaRPr lang="es-ES" dirty="0"/>
          </a:p>
        </p:txBody>
      </p:sp>
      <p:grpSp>
        <p:nvGrpSpPr>
          <p:cNvPr id="8" name="Gru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a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0" name="Forma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Forma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2" name="E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7" name="Marcador de contenid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s-ES"/>
              <a:t>Haga clic para modificar los estilos de texto del patrón</a:t>
            </a:r>
          </a:p>
        </p:txBody>
      </p:sp>
      <p:sp>
        <p:nvSpPr>
          <p:cNvPr id="15" name="Marcador de posición de imagen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quipo">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34" name="E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0" name="Títu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s-ES"/>
              <a:t>Equipo</a:t>
            </a:r>
          </a:p>
        </p:txBody>
      </p:sp>
      <p:grpSp>
        <p:nvGrpSpPr>
          <p:cNvPr id="51" name="Gru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a libre: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53" name="Forma libre: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solidFill>
                  <a:schemeClr val="tx1"/>
                </a:solidFill>
              </a:endParaRPr>
            </a:p>
          </p:txBody>
        </p:sp>
        <p:sp>
          <p:nvSpPr>
            <p:cNvPr id="54" name="E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55" name="E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6" name="Marcador de posición de imagen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s-ES"/>
              <a:t>Haga clic en el icono para agregar una imagen</a:t>
            </a:r>
          </a:p>
        </p:txBody>
      </p:sp>
      <p:sp>
        <p:nvSpPr>
          <p:cNvPr id="57" name="Marcador de posición de imagen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s-ES"/>
              <a:t>Haga clic en el icono para agregar una imagen</a:t>
            </a:r>
          </a:p>
        </p:txBody>
      </p:sp>
      <p:sp>
        <p:nvSpPr>
          <p:cNvPr id="58" name="Marcador de posición de imagen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s-ES"/>
              <a:t>Haga clic en el icono para agregar una imagen</a:t>
            </a:r>
            <a:endParaRPr lang="es-ES" dirty="0"/>
          </a:p>
        </p:txBody>
      </p:sp>
      <p:sp>
        <p:nvSpPr>
          <p:cNvPr id="59" name="Marcador de posición de imagen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s-ES"/>
              <a:t>Haga clic en el icono para agregar una imagen</a:t>
            </a:r>
          </a:p>
        </p:txBody>
      </p:sp>
      <p:sp>
        <p:nvSpPr>
          <p:cNvPr id="63" name="Marcador de tex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s-ES"/>
              <a:t>Nombre</a:t>
            </a:r>
          </a:p>
        </p:txBody>
      </p:sp>
      <p:sp>
        <p:nvSpPr>
          <p:cNvPr id="61" name="Marcador de tex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s-ES"/>
              <a:t>Título</a:t>
            </a:r>
          </a:p>
        </p:txBody>
      </p:sp>
      <p:sp>
        <p:nvSpPr>
          <p:cNvPr id="65" name="Marcador de tex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s-ES"/>
              <a:t>Nombre</a:t>
            </a:r>
          </a:p>
        </p:txBody>
      </p:sp>
      <p:sp>
        <p:nvSpPr>
          <p:cNvPr id="64" name="Marcador de tex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s-ES"/>
              <a:t>Título</a:t>
            </a:r>
          </a:p>
        </p:txBody>
      </p:sp>
      <p:sp>
        <p:nvSpPr>
          <p:cNvPr id="67" name="Marcador de tex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s-ES"/>
              <a:t>Nombre</a:t>
            </a:r>
          </a:p>
        </p:txBody>
      </p:sp>
      <p:sp>
        <p:nvSpPr>
          <p:cNvPr id="66" name="Marcador de tex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s-ES"/>
              <a:t>Título</a:t>
            </a:r>
          </a:p>
        </p:txBody>
      </p:sp>
      <p:sp>
        <p:nvSpPr>
          <p:cNvPr id="69" name="Marcador de tex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s-ES"/>
              <a:t>Nombre</a:t>
            </a:r>
          </a:p>
        </p:txBody>
      </p:sp>
      <p:sp>
        <p:nvSpPr>
          <p:cNvPr id="68" name="Marcador de tex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s-ES"/>
              <a:t>Título</a:t>
            </a:r>
          </a:p>
        </p:txBody>
      </p:sp>
      <p:sp>
        <p:nvSpPr>
          <p:cNvPr id="4" name="Marcador de fech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ido y columna 2 (diapositiva de comparación)">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Rectángu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2" name="Títu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3" name="Marcador de tex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tex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s-ES" sz="1400" b="0" cap="all" spc="200" baseline="0" dirty="0">
                <a:solidFill>
                  <a:schemeClr val="tx1"/>
                </a:solidFill>
              </a:defRPr>
            </a:lvl1pPr>
          </a:lstStyle>
          <a:p>
            <a:pPr marL="228600" lvl="0" indent="-228600" rtl="0"/>
            <a:r>
              <a:rPr lang="es-ES"/>
              <a:t>Haga clic para modificar los estilos de texto del patrón</a:t>
            </a:r>
          </a:p>
        </p:txBody>
      </p:sp>
      <p:sp>
        <p:nvSpPr>
          <p:cNvPr id="6" name="Marcador de contenid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s-ES"/>
              <a:t>Martes, 2 de febrero de 20XX</a:t>
            </a:r>
          </a:p>
        </p:txBody>
      </p:sp>
      <p:sp>
        <p:nvSpPr>
          <p:cNvPr id="8" name="Marcador de pie de pá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s-ES"/>
              <a:t>Ejemplo de Texto de pie de página</a:t>
            </a:r>
          </a:p>
        </p:txBody>
      </p:sp>
      <p:sp>
        <p:nvSpPr>
          <p:cNvPr id="9" name="Marcador de número de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Ejemplo de Texto de pie de página</a:t>
            </a:r>
            <a:endParaRPr lang="es-ES" dirty="0"/>
          </a:p>
        </p:txBody>
      </p:sp>
      <p:sp>
        <p:nvSpPr>
          <p:cNvPr id="6" name="Marcador de número de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s-E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a:bodyPr>
          <a:lstStyle/>
          <a:p>
            <a:pPr rtl="0"/>
            <a:r>
              <a:rPr lang="es-ES" dirty="0"/>
              <a:t>Proyecto Stranger </a:t>
            </a:r>
            <a:r>
              <a:rPr lang="es-ES" dirty="0" err="1"/>
              <a:t>Things</a:t>
            </a:r>
            <a:endParaRPr lang="es-ES" dirty="0"/>
          </a:p>
        </p:txBody>
      </p:sp>
      <p:sp>
        <p:nvSpPr>
          <p:cNvPr id="3" name="Subtítulo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rtl="0"/>
            <a:r>
              <a:rPr lang="es-ES" dirty="0"/>
              <a:t>Juan Sebastian Rodriguez Suarez</a:t>
            </a:r>
          </a:p>
        </p:txBody>
      </p:sp>
      <p:pic>
        <p:nvPicPr>
          <p:cNvPr id="13" name="Marcador de posición de imagen 12" descr="Texto, Logotipo, nombre de la empresa&#10;&#10;Descripción generada automáticamente">
            <a:extLst>
              <a:ext uri="{FF2B5EF4-FFF2-40B4-BE49-F238E27FC236}">
                <a16:creationId xmlns:a16="http://schemas.microsoft.com/office/drawing/2014/main" id="{0860825E-5410-A0D3-A9F9-D6960B29D787}"/>
              </a:ext>
            </a:extLst>
          </p:cNvPr>
          <p:cNvPicPr>
            <a:picLocks noGrp="1" noChangeAspect="1"/>
          </p:cNvPicPr>
          <p:nvPr>
            <p:ph type="pic" sz="quarter" idx="13"/>
          </p:nvPr>
        </p:nvPicPr>
        <p:blipFill>
          <a:blip r:embed="rId3"/>
          <a:srcRect l="19432" r="19432"/>
          <a:stretch>
            <a:fillRect/>
          </a:stretch>
        </p:blipFill>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orma libre: Forma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7" name="E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7" name="Título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es-ES" dirty="0"/>
              <a:t>Contenido </a:t>
            </a:r>
          </a:p>
        </p:txBody>
      </p:sp>
      <p:sp>
        <p:nvSpPr>
          <p:cNvPr id="9" name="Marcador de texto 8">
            <a:extLst>
              <a:ext uri="{FF2B5EF4-FFF2-40B4-BE49-F238E27FC236}">
                <a16:creationId xmlns:a16="http://schemas.microsoft.com/office/drawing/2014/main" id="{0D098C43-2F2A-4100-89BC-5931039293FA}"/>
              </a:ext>
            </a:extLst>
          </p:cNvPr>
          <p:cNvSpPr>
            <a:spLocks noGrp="1"/>
          </p:cNvSpPr>
          <p:nvPr>
            <p:ph type="body" idx="1"/>
          </p:nvPr>
        </p:nvSpPr>
        <p:spPr>
          <a:xfrm>
            <a:off x="550859" y="1662490"/>
            <a:ext cx="5437186" cy="535354"/>
          </a:xfrm>
        </p:spPr>
        <p:txBody>
          <a:bodyPr rtlCol="0"/>
          <a:lstStyle/>
          <a:p>
            <a:pPr rtl="0"/>
            <a:r>
              <a:rPr lang="es-ES" sz="1800" dirty="0" err="1"/>
              <a:t>Release</a:t>
            </a:r>
            <a:r>
              <a:rPr lang="es-ES" sz="1800" dirty="0"/>
              <a:t> plan </a:t>
            </a:r>
          </a:p>
        </p:txBody>
      </p:sp>
      <p:sp>
        <p:nvSpPr>
          <p:cNvPr id="10" name="Marcador de contenido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015748" cy="3515555"/>
          </a:xfrm>
        </p:spPr>
        <p:txBody>
          <a:bodyPr rtlCol="0"/>
          <a:lstStyle/>
          <a:p>
            <a:pPr marL="64135" algn="just"/>
            <a:r>
              <a:rPr lang="es-ES" dirty="0">
                <a:effectLst/>
                <a:latin typeface="Gill Sans MT (Cuerpo)"/>
                <a:ea typeface="Times New Roman" panose="02020603050405020304" pitchFamily="18" charset="0"/>
              </a:rPr>
              <a:t>En metodologías ágiles conocemos el reléase plan como el mapa global de cada una de nuestras iteraciones donde podemos observar con especificaciones concretas el desarrollo de cada iteración, viendo así datos importantes como quien es el responsable de realizarlo, etc.</a:t>
            </a:r>
            <a:endParaRPr lang="es-CO" dirty="0">
              <a:effectLst/>
              <a:latin typeface="Gill Sans MT (Cuerpo)"/>
              <a:ea typeface="Times New Roman" panose="02020603050405020304" pitchFamily="18" charset="0"/>
            </a:endParaRPr>
          </a:p>
        </p:txBody>
      </p:sp>
      <p:sp>
        <p:nvSpPr>
          <p:cNvPr id="11" name="Marcador de texto 10">
            <a:extLst>
              <a:ext uri="{FF2B5EF4-FFF2-40B4-BE49-F238E27FC236}">
                <a16:creationId xmlns:a16="http://schemas.microsoft.com/office/drawing/2014/main" id="{60726BA7-44D6-4116-90E3-38325026EAAD}"/>
              </a:ext>
            </a:extLst>
          </p:cNvPr>
          <p:cNvSpPr>
            <a:spLocks noGrp="1"/>
          </p:cNvSpPr>
          <p:nvPr>
            <p:ph type="body" sz="quarter" idx="3"/>
          </p:nvPr>
        </p:nvSpPr>
        <p:spPr>
          <a:xfrm>
            <a:off x="6055626" y="1144601"/>
            <a:ext cx="5436392" cy="833962"/>
          </a:xfrm>
        </p:spPr>
        <p:txBody>
          <a:bodyPr rtlCol="0"/>
          <a:lstStyle/>
          <a:p>
            <a:pPr marL="0" lvl="0" indent="0" algn="ctr"/>
            <a:r>
              <a:rPr lang="es-ES" sz="1800" b="1" dirty="0">
                <a:effectLst/>
                <a:latin typeface="Times New Roman" panose="02020603050405020304" pitchFamily="18" charset="0"/>
                <a:ea typeface="Times New Roman" panose="02020603050405020304" pitchFamily="18" charset="0"/>
              </a:rPr>
              <a:t>CAPACITY PLANNING</a:t>
            </a:r>
          </a:p>
        </p:txBody>
      </p:sp>
      <p:sp>
        <p:nvSpPr>
          <p:cNvPr id="12" name="Marcador de contenido 11">
            <a:extLst>
              <a:ext uri="{FF2B5EF4-FFF2-40B4-BE49-F238E27FC236}">
                <a16:creationId xmlns:a16="http://schemas.microsoft.com/office/drawing/2014/main" id="{7FB7F30B-2A84-4C44-BC5A-E826ED6E74A2}"/>
              </a:ext>
            </a:extLst>
          </p:cNvPr>
          <p:cNvSpPr>
            <a:spLocks noGrp="1"/>
          </p:cNvSpPr>
          <p:nvPr>
            <p:ph sz="quarter" idx="4"/>
          </p:nvPr>
        </p:nvSpPr>
        <p:spPr>
          <a:xfrm>
            <a:off x="6212023" y="2197844"/>
            <a:ext cx="5436391" cy="3515555"/>
          </a:xfrm>
        </p:spPr>
        <p:txBody>
          <a:bodyPr rtlCol="0"/>
          <a:lstStyle/>
          <a:p>
            <a:pPr marL="64135" algn="just"/>
            <a:r>
              <a:rPr lang="es-ES" dirty="0">
                <a:effectLst/>
                <a:latin typeface="Gill Sans MT (Cuerpo)"/>
                <a:ea typeface="Times New Roman" panose="02020603050405020304" pitchFamily="18" charset="0"/>
              </a:rPr>
              <a:t>La planificación de la capacidad es el proceso de determinar la capacidad de producción que necesita una organización para satisfacer las demandas cambiantes en sus productos. En el contexto de la planificación de la capacidad, la capacidad de diseño es la cantidad máxima de trabajo que una organización es capaz de completar en un periodo determinado.</a:t>
            </a:r>
            <a:endParaRPr lang="es-CO" dirty="0">
              <a:effectLst/>
              <a:latin typeface="Gill Sans MT (Cuerpo)"/>
              <a:ea typeface="Times New Roman" panose="02020603050405020304" pitchFamily="18" charset="0"/>
            </a:endParaRPr>
          </a:p>
          <a:p>
            <a:pPr rtl="0"/>
            <a:endParaRPr lang="es-ES" dirty="0"/>
          </a:p>
        </p:txBody>
      </p:sp>
      <p:sp>
        <p:nvSpPr>
          <p:cNvPr id="4" name="Marcador de fecha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10</a:t>
            </a:fld>
            <a:endParaRPr lang="es-ES"/>
          </a:p>
        </p:txBody>
      </p:sp>
      <p:sp>
        <p:nvSpPr>
          <p:cNvPr id="22" name="Forma libre: Forma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3891345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rtlCol="0"/>
          <a:lstStyle/>
          <a:p>
            <a:pPr rtl="0"/>
            <a:r>
              <a:rPr lang="es-ES"/>
              <a:t>Resumen</a:t>
            </a:r>
          </a:p>
        </p:txBody>
      </p:sp>
      <p:sp>
        <p:nvSpPr>
          <p:cNvPr id="13" name="Marcador de contenido 12">
            <a:extLst>
              <a:ext uri="{FF2B5EF4-FFF2-40B4-BE49-F238E27FC236}">
                <a16:creationId xmlns:a16="http://schemas.microsoft.com/office/drawing/2014/main" id="{C0287FEC-3826-4868-8D93-52429C6156F5}"/>
              </a:ext>
            </a:extLst>
          </p:cNvPr>
          <p:cNvSpPr>
            <a:spLocks noGrp="1"/>
          </p:cNvSpPr>
          <p:nvPr>
            <p:ph sz="quarter" idx="15"/>
          </p:nvPr>
        </p:nvSpPr>
        <p:spPr>
          <a:xfrm>
            <a:off x="5262411" y="4212225"/>
            <a:ext cx="6221412" cy="1859963"/>
          </a:xfrm>
        </p:spPr>
        <p:txBody>
          <a:bodyPr rtlCol="0">
            <a:noAutofit/>
          </a:bodyPr>
          <a:lstStyle/>
          <a:p>
            <a:pPr rtl="0"/>
            <a:r>
              <a:rPr lang="es-CO" sz="1800" dirty="0">
                <a:effectLst/>
                <a:latin typeface="Times New Roman" panose="02020603050405020304" pitchFamily="18" charset="0"/>
                <a:ea typeface="Times New Roman" panose="02020603050405020304" pitchFamily="18" charset="0"/>
              </a:rPr>
              <a:t>se genero una profundización sobre la metodología de trabajo para la construcción del software, donde se decidió optar por la metodología ágil. En consecuencia se empezó con el desarrollo y la planificación de la metodología organizando el ciclo de vida del desarrollo empezando por la fase de análisis donde se extrajeron las especificaciones de los requerimientos funcionales y no funcionales que aportaron para construcción del backlog del proyecto</a:t>
            </a:r>
            <a:endParaRPr lang="es-ES" sz="1800" dirty="0"/>
          </a:p>
        </p:txBody>
      </p:sp>
      <p:sp>
        <p:nvSpPr>
          <p:cNvPr id="4" name="Marcador de fecha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11</a:t>
            </a:fld>
            <a:endParaRPr lang="es-ES"/>
          </a:p>
        </p:txBody>
      </p:sp>
      <p:pic>
        <p:nvPicPr>
          <p:cNvPr id="8" name="Marcador de posición de imagen 7" descr="Un letrero de color negro&#10;&#10;Descripción generada automáticamente con confianza media">
            <a:extLst>
              <a:ext uri="{FF2B5EF4-FFF2-40B4-BE49-F238E27FC236}">
                <a16:creationId xmlns:a16="http://schemas.microsoft.com/office/drawing/2014/main" id="{0A8E170F-DEC5-E221-C434-D82CCD84BF36}"/>
              </a:ext>
            </a:extLst>
          </p:cNvPr>
          <p:cNvPicPr>
            <a:picLocks noGrp="1" noChangeAspect="1"/>
          </p:cNvPicPr>
          <p:nvPr>
            <p:ph type="pic" sz="quarter" idx="13"/>
          </p:nvPr>
        </p:nvPicPr>
        <p:blipFill>
          <a:blip r:embed="rId3"/>
          <a:srcRect t="22465" b="22465"/>
          <a:stretch>
            <a:fillRect/>
          </a:stretch>
        </p:blipFill>
        <p:spPr/>
      </p:pic>
    </p:spTree>
    <p:extLst>
      <p:ext uri="{BB962C8B-B14F-4D97-AF65-F5344CB8AC3E}">
        <p14:creationId xmlns:p14="http://schemas.microsoft.com/office/powerpoint/2010/main" val="352156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8FAEED9-1ECD-45F9-87A0-9394BAEABB79}"/>
              </a:ext>
            </a:extLst>
          </p:cNvPr>
          <p:cNvSpPr>
            <a:spLocks noGrp="1"/>
          </p:cNvSpPr>
          <p:nvPr>
            <p:ph type="ctrTitle"/>
          </p:nvPr>
        </p:nvSpPr>
        <p:spPr>
          <a:xfrm>
            <a:off x="4823901" y="-727943"/>
            <a:ext cx="5437187" cy="2986234"/>
          </a:xfrm>
        </p:spPr>
        <p:txBody>
          <a:bodyPr rtlCol="0"/>
          <a:lstStyle/>
          <a:p>
            <a:pPr rtl="0"/>
            <a:r>
              <a:rPr lang="es-ES" dirty="0"/>
              <a:t>Gracias</a:t>
            </a:r>
          </a:p>
        </p:txBody>
      </p:sp>
      <p:sp>
        <p:nvSpPr>
          <p:cNvPr id="23" name="Subtítulo 22">
            <a:extLst>
              <a:ext uri="{FF2B5EF4-FFF2-40B4-BE49-F238E27FC236}">
                <a16:creationId xmlns:a16="http://schemas.microsoft.com/office/drawing/2014/main" id="{8E5E4638-9BCB-4C2E-914F-CC868E2020D5}"/>
              </a:ext>
            </a:extLst>
          </p:cNvPr>
          <p:cNvSpPr>
            <a:spLocks noGrp="1"/>
          </p:cNvSpPr>
          <p:nvPr>
            <p:ph type="subTitle" idx="1"/>
          </p:nvPr>
        </p:nvSpPr>
        <p:spPr>
          <a:xfrm>
            <a:off x="3830161" y="2589653"/>
            <a:ext cx="5437187" cy="2265216"/>
          </a:xfrm>
        </p:spPr>
        <p:txBody>
          <a:bodyPr rtlCol="0"/>
          <a:lstStyle/>
          <a:p>
            <a:pPr rtl="0"/>
            <a:r>
              <a:rPr lang="es-ES" dirty="0"/>
              <a:t>Harol </a:t>
            </a:r>
            <a:r>
              <a:rPr lang="es-ES" dirty="0" err="1"/>
              <a:t>Hernan</a:t>
            </a:r>
            <a:r>
              <a:rPr lang="es-ES" dirty="0"/>
              <a:t> Torres</a:t>
            </a:r>
          </a:p>
          <a:p>
            <a:pPr rtl="0"/>
            <a:r>
              <a:rPr lang="es-ES" dirty="0" err="1"/>
              <a:t>Ingeneria</a:t>
            </a:r>
            <a:r>
              <a:rPr lang="es-ES" dirty="0"/>
              <a:t> de Software II</a:t>
            </a:r>
          </a:p>
          <a:p>
            <a:pPr rtl="0"/>
            <a:r>
              <a:rPr lang="es-ES" dirty="0"/>
              <a:t>Ciclo VII</a:t>
            </a:r>
          </a:p>
        </p:txBody>
      </p:sp>
      <p:sp>
        <p:nvSpPr>
          <p:cNvPr id="4" name="Marcador de fecha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es-ES"/>
              <a:t>Martes, 2 de febrero de 20XX</a:t>
            </a:r>
          </a:p>
        </p:txBody>
      </p:sp>
      <p:sp>
        <p:nvSpPr>
          <p:cNvPr id="5" name="Marcador de pie de página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12</a:t>
            </a:fld>
            <a:endParaRPr lang="es-E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s-ES" dirty="0"/>
              <a:t>Introducción</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2</a:t>
            </a:fld>
            <a:endParaRPr lang="es-ES"/>
          </a:p>
        </p:txBody>
      </p:sp>
      <p:sp>
        <p:nvSpPr>
          <p:cNvPr id="12" name="Marcador de contenido 11">
            <a:extLst>
              <a:ext uri="{FF2B5EF4-FFF2-40B4-BE49-F238E27FC236}">
                <a16:creationId xmlns:a16="http://schemas.microsoft.com/office/drawing/2014/main" id="{E5127060-CDBF-435F-9009-A5451CCE305D}"/>
              </a:ext>
            </a:extLst>
          </p:cNvPr>
          <p:cNvSpPr>
            <a:spLocks noGrp="1"/>
          </p:cNvSpPr>
          <p:nvPr>
            <p:ph sz="quarter" idx="15"/>
          </p:nvPr>
        </p:nvSpPr>
        <p:spPr>
          <a:xfrm>
            <a:off x="4332849" y="4023359"/>
            <a:ext cx="7498080" cy="2250831"/>
          </a:xfrm>
          <a:noFill/>
        </p:spPr>
        <p:txBody>
          <a:bodyPr rtlCol="0">
            <a:noAutofit/>
          </a:bodyPr>
          <a:lstStyle/>
          <a:p>
            <a:pPr rtl="0"/>
            <a:r>
              <a:rPr lang="es-ES" sz="1500" b="1" dirty="0" err="1">
                <a:effectLst/>
                <a:latin typeface="Gill Sans MT (Cuerpo)"/>
                <a:ea typeface="Times New Roman" panose="02020603050405020304" pitchFamily="18" charset="0"/>
              </a:rPr>
              <a:t>I</a:t>
            </a:r>
            <a:r>
              <a:rPr lang="es-ES" sz="1500" dirty="0" err="1">
                <a:effectLst/>
                <a:latin typeface="Gill Sans MT (Cuerpo)"/>
                <a:ea typeface="Times New Roman" panose="02020603050405020304" pitchFamily="18" charset="0"/>
              </a:rPr>
              <a:t>Inova</a:t>
            </a:r>
            <a:r>
              <a:rPr lang="es-ES" sz="1500" dirty="0">
                <a:effectLst/>
                <a:latin typeface="Gill Sans MT (Cuerpo)"/>
                <a:ea typeface="Times New Roman" panose="02020603050405020304" pitchFamily="18" charset="0"/>
              </a:rPr>
              <a:t> Colombia, ubicada en la ciudad  de  Bogotá  D.C es una empresa de servicios, que realiza soluciones de tecnología de TI en cuanto a Machine </a:t>
            </a:r>
            <a:r>
              <a:rPr lang="es-ES" sz="1500" dirty="0" err="1">
                <a:effectLst/>
                <a:latin typeface="Gill Sans MT (Cuerpo)"/>
                <a:ea typeface="Times New Roman" panose="02020603050405020304" pitchFamily="18" charset="0"/>
              </a:rPr>
              <a:t>LearNing</a:t>
            </a:r>
            <a:r>
              <a:rPr lang="es-ES" sz="1500" dirty="0">
                <a:effectLst/>
                <a:latin typeface="Gill Sans MT (Cuerpo)"/>
                <a:ea typeface="Times New Roman" panose="02020603050405020304" pitchFamily="18" charset="0"/>
              </a:rPr>
              <a:t> – Big Data - IA. Con una plataforma de software libre y de altos niveles de capacidad de procesamiento. Actualmente tiene el desafío de desarrollo del proyecto “Stranger </a:t>
            </a:r>
            <a:r>
              <a:rPr lang="es-ES" sz="1500" dirty="0" err="1">
                <a:effectLst/>
                <a:latin typeface="Gill Sans MT (Cuerpo)"/>
                <a:ea typeface="Times New Roman" panose="02020603050405020304" pitchFamily="18" charset="0"/>
              </a:rPr>
              <a:t>Things</a:t>
            </a:r>
            <a:r>
              <a:rPr lang="es-ES" sz="1500" dirty="0">
                <a:effectLst/>
                <a:latin typeface="Gill Sans MT (Cuerpo)"/>
                <a:ea typeface="Times New Roman" panose="02020603050405020304" pitchFamily="18" charset="0"/>
              </a:rPr>
              <a:t>” para Netflix , Colombia por lo que empieza a investigar a indagar sobre los requerimientos funcionales y no funcionales en los cuales encuentran la necesidad de establecer registros de los personajes, información de la saga, información de la banda sonora, los premios de la serie y los libros oficiales de la serie, además encuentra la necesidad de poder listar estos registros y representarlo de una manera atractiva y con estilo de la serie </a:t>
            </a:r>
            <a:r>
              <a:rPr lang="es-ES" sz="1500" dirty="0" err="1">
                <a:effectLst/>
                <a:latin typeface="Gill Sans MT (Cuerpo)"/>
                <a:ea typeface="Times New Roman" panose="02020603050405020304" pitchFamily="18" charset="0"/>
              </a:rPr>
              <a:t>stranger</a:t>
            </a:r>
            <a:r>
              <a:rPr lang="es-ES" sz="1500" dirty="0">
                <a:effectLst/>
                <a:latin typeface="Gill Sans MT (Cuerpo)"/>
                <a:ea typeface="Times New Roman" panose="02020603050405020304" pitchFamily="18" charset="0"/>
              </a:rPr>
              <a:t> </a:t>
            </a:r>
            <a:r>
              <a:rPr lang="es-ES" sz="1500" dirty="0" err="1">
                <a:effectLst/>
                <a:latin typeface="Gill Sans MT (Cuerpo)"/>
                <a:ea typeface="Times New Roman" panose="02020603050405020304" pitchFamily="18" charset="0"/>
              </a:rPr>
              <a:t>things</a:t>
            </a:r>
            <a:r>
              <a:rPr lang="es-ES" sz="1500" dirty="0">
                <a:effectLst/>
                <a:latin typeface="Gill Sans MT (Cuerpo)"/>
                <a:ea typeface="Times New Roman" panose="02020603050405020304" pitchFamily="18" charset="0"/>
              </a:rPr>
              <a:t> y con una experiencia de usuario fácil, rápida y agradable</a:t>
            </a:r>
            <a:endParaRPr lang="es-ES" sz="1500" dirty="0">
              <a:latin typeface="Gill Sans MT (Cuerpo)"/>
            </a:endParaRPr>
          </a:p>
        </p:txBody>
      </p:sp>
      <p:pic>
        <p:nvPicPr>
          <p:cNvPr id="14" name="Marcador de posición de imagen 13" descr="Un dibujo de una persona&#10;&#10;Descripción generada automáticamente con confianza baja">
            <a:extLst>
              <a:ext uri="{FF2B5EF4-FFF2-40B4-BE49-F238E27FC236}">
                <a16:creationId xmlns:a16="http://schemas.microsoft.com/office/drawing/2014/main" id="{5A47098E-8AEA-5A2C-FA57-1FBF0DF13A26}"/>
              </a:ext>
            </a:extLst>
          </p:cNvPr>
          <p:cNvPicPr>
            <a:picLocks noGrp="1" noChangeAspect="1"/>
          </p:cNvPicPr>
          <p:nvPr>
            <p:ph type="pic" sz="quarter" idx="14"/>
          </p:nvPr>
        </p:nvPicPr>
        <p:blipFill>
          <a:blip r:embed="rId3"/>
          <a:srcRect l="27254" r="27254"/>
          <a:stretch>
            <a:fillRect/>
          </a:stretch>
        </p:blipFill>
        <p:spPr/>
      </p:pic>
      <p:pic>
        <p:nvPicPr>
          <p:cNvPr id="19" name="Marcador de posición de imagen 18" descr="Dibujo de una persona&#10;&#10;Descripción generada automáticamente con confianza media">
            <a:extLst>
              <a:ext uri="{FF2B5EF4-FFF2-40B4-BE49-F238E27FC236}">
                <a16:creationId xmlns:a16="http://schemas.microsoft.com/office/drawing/2014/main" id="{A584DA92-C2F8-7946-A2A7-A53972E4E419}"/>
              </a:ext>
            </a:extLst>
          </p:cNvPr>
          <p:cNvPicPr>
            <a:picLocks noGrp="1" noChangeAspect="1"/>
          </p:cNvPicPr>
          <p:nvPr>
            <p:ph type="pic" sz="quarter" idx="15"/>
          </p:nvPr>
        </p:nvPicPr>
        <p:blipFill>
          <a:blip r:embed="rId4"/>
          <a:srcRect l="27254" r="27254"/>
          <a:stretch>
            <a:fillRect/>
          </a:stretch>
        </p:blipFill>
        <p:spPr/>
      </p:pic>
      <p:pic>
        <p:nvPicPr>
          <p:cNvPr id="30" name="Marcador de posición de imagen 29" descr="Imagen que contiene pequeño&#10;&#10;Descripción generada automáticamente">
            <a:extLst>
              <a:ext uri="{FF2B5EF4-FFF2-40B4-BE49-F238E27FC236}">
                <a16:creationId xmlns:a16="http://schemas.microsoft.com/office/drawing/2014/main" id="{9178191A-A93E-A09D-7E8C-AD1EB7ACD7FD}"/>
              </a:ext>
            </a:extLst>
          </p:cNvPr>
          <p:cNvPicPr>
            <a:picLocks noGrp="1" noChangeAspect="1"/>
          </p:cNvPicPr>
          <p:nvPr>
            <p:ph type="pic" sz="quarter" idx="16"/>
          </p:nvPr>
        </p:nvPicPr>
        <p:blipFill>
          <a:blip r:embed="rId5"/>
          <a:srcRect l="27254" r="27254"/>
          <a:stretch>
            <a:fillRect/>
          </a:stretch>
        </p:blipFill>
        <p:spPr/>
      </p:pic>
      <p:pic>
        <p:nvPicPr>
          <p:cNvPr id="28" name="Marcador de posición de imagen 27" descr="Texto, Logotipo, nombre de la empresa&#10;&#10;Descripción generada automáticamente">
            <a:extLst>
              <a:ext uri="{FF2B5EF4-FFF2-40B4-BE49-F238E27FC236}">
                <a16:creationId xmlns:a16="http://schemas.microsoft.com/office/drawing/2014/main" id="{8AC878D2-FC09-A662-7EBE-AFA10906AA76}"/>
              </a:ext>
            </a:extLst>
          </p:cNvPr>
          <p:cNvPicPr>
            <a:picLocks noGrp="1" noChangeAspect="1"/>
          </p:cNvPicPr>
          <p:nvPr>
            <p:ph type="pic" sz="quarter" idx="13"/>
          </p:nvPr>
        </p:nvPicPr>
        <p:blipFill>
          <a:blip r:embed="rId6"/>
          <a:srcRect l="27248" r="27248"/>
          <a:stretch>
            <a:fillRect/>
          </a:stretch>
        </p:blipFill>
        <p:spPr/>
      </p:pic>
    </p:spTree>
    <p:extLst>
      <p:ext uri="{BB962C8B-B14F-4D97-AF65-F5344CB8AC3E}">
        <p14:creationId xmlns:p14="http://schemas.microsoft.com/office/powerpoint/2010/main" val="215888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880809"/>
          </a:xfrm>
        </p:spPr>
        <p:txBody>
          <a:bodyPr rtlCol="0"/>
          <a:lstStyle/>
          <a:p>
            <a:pPr rtl="0"/>
            <a:r>
              <a:rPr lang="es-ES" dirty="0"/>
              <a:t>Requisitos F</a:t>
            </a:r>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550863" y="1645920"/>
            <a:ext cx="3424848" cy="4304714"/>
          </a:xfrm>
        </p:spPr>
        <p:txBody>
          <a:bodyPr rtlCol="0"/>
          <a:lstStyle/>
          <a:p>
            <a:pPr rtl="0"/>
            <a:r>
              <a:rPr lang="es-ES" sz="1800" dirty="0">
                <a:effectLst/>
                <a:latin typeface="Gill Sans MT (Cuerpo)"/>
                <a:ea typeface="Times New Roman" panose="02020603050405020304" pitchFamily="18" charset="0"/>
              </a:rPr>
              <a:t>Ingresar Registros</a:t>
            </a:r>
          </a:p>
          <a:p>
            <a:pPr rtl="0"/>
            <a:r>
              <a:rPr lang="es-ES" dirty="0"/>
              <a:t>Editar Registros</a:t>
            </a:r>
          </a:p>
          <a:p>
            <a:pPr rtl="0"/>
            <a:r>
              <a:rPr lang="es-ES" dirty="0"/>
              <a:t>Eliminar Registros</a:t>
            </a:r>
          </a:p>
          <a:p>
            <a:pPr rtl="0"/>
            <a:r>
              <a:rPr lang="es-ES" dirty="0"/>
              <a:t>Exportar Registros</a:t>
            </a:r>
          </a:p>
          <a:p>
            <a:pPr rtl="0"/>
            <a:r>
              <a:rPr lang="es-ES" dirty="0"/>
              <a:t>Acceso a la app por usuario y contraseña</a:t>
            </a:r>
          </a:p>
          <a:p>
            <a:pPr rtl="0"/>
            <a:r>
              <a:rPr lang="es-ES" dirty="0"/>
              <a:t>Usuario Rol – Administrador, FAN, invitado</a:t>
            </a:r>
          </a:p>
          <a:p>
            <a:pPr rtl="0"/>
            <a:r>
              <a:rPr lang="es-ES" dirty="0"/>
              <a:t>Componente Grafico </a:t>
            </a:r>
          </a:p>
          <a:p>
            <a:pPr rtl="0"/>
            <a:endParaRPr lang="es-ES" dirty="0"/>
          </a:p>
          <a:p>
            <a:pPr rtl="0"/>
            <a:endParaRPr lang="es-ES" dirty="0"/>
          </a:p>
        </p:txBody>
      </p:sp>
      <p:sp>
        <p:nvSpPr>
          <p:cNvPr id="13" name="Marcador de fecha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rtlCol="0"/>
          <a:lstStyle/>
          <a:p>
            <a:pPr rtl="0"/>
            <a:r>
              <a:rPr lang="es-ES"/>
              <a:t>Martes, 2 de febrero de 20XX</a:t>
            </a:r>
          </a:p>
        </p:txBody>
      </p:sp>
      <p:sp>
        <p:nvSpPr>
          <p:cNvPr id="14" name="Marcador de pie de página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rtlCol="0"/>
          <a:lstStyle/>
          <a:p>
            <a:pPr rtl="0"/>
            <a:r>
              <a:rPr lang="es-ES"/>
              <a:t>Ejemplo de Texto de pie de página</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3</a:t>
            </a:fld>
            <a:endParaRPr lang="es-ES"/>
          </a:p>
        </p:txBody>
      </p:sp>
      <p:pic>
        <p:nvPicPr>
          <p:cNvPr id="5" name="Imagen 4" descr="Un grupo de personas caminando en la calle de noche&#10;&#10;Descripción generada automáticamente con confianza media">
            <a:extLst>
              <a:ext uri="{FF2B5EF4-FFF2-40B4-BE49-F238E27FC236}">
                <a16:creationId xmlns:a16="http://schemas.microsoft.com/office/drawing/2014/main" id="{8A189356-5E8A-F8A8-B75B-7B4B9E0AC95C}"/>
              </a:ext>
            </a:extLst>
          </p:cNvPr>
          <p:cNvPicPr>
            <a:picLocks noChangeAspect="1"/>
          </p:cNvPicPr>
          <p:nvPr/>
        </p:nvPicPr>
        <p:blipFill>
          <a:blip r:embed="rId2"/>
          <a:stretch>
            <a:fillRect/>
          </a:stretch>
        </p:blipFill>
        <p:spPr>
          <a:xfrm>
            <a:off x="4338150" y="1430084"/>
            <a:ext cx="7107257" cy="3997832"/>
          </a:xfrm>
          <a:prstGeom prst="rect">
            <a:avLst/>
          </a:prstGeom>
        </p:spPr>
      </p:pic>
    </p:spTree>
    <p:extLst>
      <p:ext uri="{BB962C8B-B14F-4D97-AF65-F5344CB8AC3E}">
        <p14:creationId xmlns:p14="http://schemas.microsoft.com/office/powerpoint/2010/main" val="231323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orma libre: Forma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6" name="E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40" name="Grupo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orma libre: Forma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2" name="Forma libre: Forma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solidFill>
                  <a:schemeClr val="tx1"/>
                </a:solidFill>
              </a:endParaRPr>
            </a:p>
          </p:txBody>
        </p:sp>
        <p:sp>
          <p:nvSpPr>
            <p:cNvPr id="43" name="E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4" name="E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useBgFill="1">
        <p:nvSpPr>
          <p:cNvPr id="46" name="Rectángulo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8" name="Marcador de posición de imagen 7" descr="Fondo digital de puntos de datos">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ángulo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50" name="Rectángulo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Título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412645" cy="2986234"/>
          </a:xfrm>
        </p:spPr>
        <p:txBody>
          <a:bodyPr vert="horz" wrap="square" lIns="0" tIns="0" rIns="0" bIns="0" rtlCol="0" anchor="b" anchorCtr="0">
            <a:normAutofit/>
          </a:bodyPr>
          <a:lstStyle/>
          <a:p>
            <a:pPr rtl="0">
              <a:lnSpc>
                <a:spcPct val="100000"/>
              </a:lnSpc>
            </a:pPr>
            <a:r>
              <a:rPr lang="es-ES" dirty="0"/>
              <a:t>Requerimientos no funcionales</a:t>
            </a:r>
            <a:endParaRPr lang="es-ES" sz="6400" kern="1200" dirty="0">
              <a:solidFill>
                <a:schemeClr val="tx1"/>
              </a:solidFill>
              <a:latin typeface="+mj-lt"/>
              <a:ea typeface="+mj-ea"/>
              <a:cs typeface="+mj-cs"/>
            </a:endParaRPr>
          </a:p>
        </p:txBody>
      </p:sp>
      <p:sp>
        <p:nvSpPr>
          <p:cNvPr id="16" name="Subtítulo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es-ES" kern="1200" dirty="0">
                <a:latin typeface="+mn-lt"/>
                <a:ea typeface="+mn-ea"/>
                <a:cs typeface="+mn-cs"/>
              </a:rPr>
              <a:t>Subtítulo</a:t>
            </a:r>
          </a:p>
        </p:txBody>
      </p:sp>
      <p:sp>
        <p:nvSpPr>
          <p:cNvPr id="2" name="Marcador de fecha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es-ES"/>
              <a:t>Martes, 2 de febrero de 20XX</a:t>
            </a:r>
          </a:p>
        </p:txBody>
      </p:sp>
      <p:sp>
        <p:nvSpPr>
          <p:cNvPr id="3" name="Marcador de pie de página 2">
            <a:extLst>
              <a:ext uri="{FF2B5EF4-FFF2-40B4-BE49-F238E27FC236}">
                <a16:creationId xmlns:a16="http://schemas.microsoft.com/office/drawing/2014/main" id="{7F7F653B-90B5-4F47-A33F-93DCB2EF68C2}"/>
              </a:ext>
            </a:extLst>
          </p:cNvPr>
          <p:cNvSpPr>
            <a:spLocks noGrp="1"/>
          </p:cNvSpPr>
          <p:nvPr>
            <p:ph type="ftr" sz="quarter" idx="11"/>
          </p:nvPr>
        </p:nvSpPr>
        <p:spPr/>
        <p:txBody>
          <a:bodyPr rtlCol="0"/>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es-ES" smtClean="0"/>
              <a:t>4</a:t>
            </a:fld>
            <a:endParaRPr lang="es-E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rtlCol="0"/>
          <a:lstStyle/>
          <a:p>
            <a:pPr rtl="0"/>
            <a:r>
              <a:rPr lang="es-ES"/>
              <a:t>Tabla</a:t>
            </a:r>
          </a:p>
        </p:txBody>
      </p:sp>
      <p:graphicFrame>
        <p:nvGraphicFramePr>
          <p:cNvPr id="13" name="Tabla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1068759783"/>
              </p:ext>
            </p:extLst>
          </p:nvPr>
        </p:nvGraphicFramePr>
        <p:xfrm>
          <a:off x="549538" y="1752005"/>
          <a:ext cx="11090275" cy="2128886"/>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8872220">
                  <a:extLst>
                    <a:ext uri="{9D8B030D-6E8A-4147-A177-3AD203B41FA5}">
                      <a16:colId xmlns:a16="http://schemas.microsoft.com/office/drawing/2014/main" val="3970149589"/>
                    </a:ext>
                  </a:extLst>
                </a:gridCol>
              </a:tblGrid>
              <a:tr h="572991">
                <a:tc>
                  <a:txBody>
                    <a:bodyPr/>
                    <a:lstStyle/>
                    <a:p>
                      <a:pPr algn="ctr" rtl="0"/>
                      <a:r>
                        <a:rPr lang="es-ES" dirty="0" err="1">
                          <a:solidFill>
                            <a:schemeClr val="tx1"/>
                          </a:solidFill>
                        </a:rPr>
                        <a:t>Req</a:t>
                      </a:r>
                      <a:r>
                        <a:rPr lang="es-ES" dirty="0">
                          <a:solidFill>
                            <a:schemeClr val="tx1"/>
                          </a:solidFill>
                        </a:rPr>
                        <a:t>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es-ES" dirty="0">
                          <a:solidFill>
                            <a:schemeClr val="tx1"/>
                          </a:solidFill>
                        </a:rPr>
                        <a:t>Ejecutar una solución MYSQL </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rtl="0"/>
                      <a:r>
                        <a:rPr lang="es-ES" dirty="0" err="1">
                          <a:solidFill>
                            <a:schemeClr val="tx1"/>
                          </a:solidFill>
                        </a:rPr>
                        <a:t>Req</a:t>
                      </a:r>
                      <a:r>
                        <a:rPr lang="es-ES" dirty="0">
                          <a:solidFill>
                            <a:schemeClr val="tx1"/>
                          </a:solidFill>
                        </a:rPr>
                        <a:t>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es-ES" dirty="0">
                          <a:solidFill>
                            <a:schemeClr val="tx1"/>
                          </a:solidFill>
                        </a:rPr>
                        <a:t>Código escrito en JAVA</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569207">
                <a:tc>
                  <a:txBody>
                    <a:bodyPr/>
                    <a:lstStyle/>
                    <a:p>
                      <a:pPr algn="ctr" rtl="0"/>
                      <a:r>
                        <a:rPr lang="es-ES" dirty="0" err="1">
                          <a:solidFill>
                            <a:schemeClr val="tx1"/>
                          </a:solidFill>
                        </a:rPr>
                        <a:t>Req</a:t>
                      </a:r>
                      <a:r>
                        <a:rPr lang="es-ES" dirty="0">
                          <a:solidFill>
                            <a:schemeClr val="tx1"/>
                          </a:solidFill>
                        </a:rPr>
                        <a:t>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es-ES" dirty="0">
                          <a:solidFill>
                            <a:schemeClr val="tx1"/>
                          </a:solidFill>
                        </a:rPr>
                        <a:t>Documentación del código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rtl="0"/>
                      <a:r>
                        <a:rPr lang="es-ES">
                          <a:solidFill>
                            <a:schemeClr val="tx1"/>
                          </a:solidFill>
                        </a:rPr>
                        <a:t>Req 4</a:t>
                      </a:r>
                      <a:endParaRPr lang="es-ES" dirty="0">
                        <a:solidFill>
                          <a:schemeClr val="tx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es-ES" dirty="0">
                          <a:solidFill>
                            <a:schemeClr val="tx1"/>
                          </a:solidFill>
                        </a:rPr>
                        <a:t>Publicar en GIT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Marcador de fecha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rtlCol="0"/>
          <a:lstStyle/>
          <a:p>
            <a:pPr rtl="0"/>
            <a:r>
              <a:rPr lang="es-ES"/>
              <a:t>Martes, 2 de febrero de 20XX</a:t>
            </a:r>
          </a:p>
        </p:txBody>
      </p:sp>
      <p:sp>
        <p:nvSpPr>
          <p:cNvPr id="15" name="Marcador de pie de página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rtlCol="0"/>
          <a:lstStyle/>
          <a:p>
            <a:pPr rtl="0"/>
            <a:r>
              <a:rPr lang="es-ES"/>
              <a:t>Ejemplo de Texto de pie de página</a:t>
            </a:r>
          </a:p>
        </p:txBody>
      </p:sp>
      <p:sp>
        <p:nvSpPr>
          <p:cNvPr id="16" name="Marcador de número de diapositiva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5</a:t>
            </a:fld>
            <a:endParaRPr lang="es-ES"/>
          </a:p>
        </p:txBody>
      </p:sp>
      <p:graphicFrame>
        <p:nvGraphicFramePr>
          <p:cNvPr id="5" name="Tabla 13">
            <a:extLst>
              <a:ext uri="{FF2B5EF4-FFF2-40B4-BE49-F238E27FC236}">
                <a16:creationId xmlns:a16="http://schemas.microsoft.com/office/drawing/2014/main" id="{CE3FFBAC-2957-7B9B-EFF2-06EA8CDCC5DB}"/>
              </a:ext>
            </a:extLst>
          </p:cNvPr>
          <p:cNvGraphicFramePr>
            <a:graphicFrameLocks/>
          </p:cNvGraphicFramePr>
          <p:nvPr>
            <p:extLst>
              <p:ext uri="{D42A27DB-BD31-4B8C-83A1-F6EECF244321}">
                <p14:modId xmlns:p14="http://schemas.microsoft.com/office/powerpoint/2010/main" val="267688610"/>
              </p:ext>
            </p:extLst>
          </p:nvPr>
        </p:nvGraphicFramePr>
        <p:xfrm>
          <a:off x="546889" y="3801782"/>
          <a:ext cx="11090275" cy="866471"/>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8872220">
                  <a:extLst>
                    <a:ext uri="{9D8B030D-6E8A-4147-A177-3AD203B41FA5}">
                      <a16:colId xmlns:a16="http://schemas.microsoft.com/office/drawing/2014/main" val="3970149589"/>
                    </a:ext>
                  </a:extLst>
                </a:gridCol>
              </a:tblGrid>
              <a:tr h="866471">
                <a:tc>
                  <a:txBody>
                    <a:bodyPr/>
                    <a:lstStyle/>
                    <a:p>
                      <a:pPr algn="ctr" rtl="0"/>
                      <a:r>
                        <a:rPr lang="es-ES" dirty="0" err="1">
                          <a:solidFill>
                            <a:schemeClr val="tx1"/>
                          </a:solidFill>
                        </a:rPr>
                        <a:t>Req</a:t>
                      </a:r>
                      <a:r>
                        <a:rPr lang="es-ES" dirty="0">
                          <a:solidFill>
                            <a:schemeClr val="tx1"/>
                          </a:solidFill>
                        </a:rPr>
                        <a:t> 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es-ES" dirty="0">
                          <a:solidFill>
                            <a:schemeClr val="tx1"/>
                          </a:solidFill>
                        </a:rPr>
                        <a:t>Presentar Diagrama de Arquitectura</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bl>
          </a:graphicData>
        </a:graphic>
      </p:graphicFrame>
    </p:spTree>
    <p:extLst>
      <p:ext uri="{BB962C8B-B14F-4D97-AF65-F5344CB8AC3E}">
        <p14:creationId xmlns:p14="http://schemas.microsoft.com/office/powerpoint/2010/main" val="249694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C15EE852-24F1-4643-8082-AB45CFF2BA10}"/>
              </a:ext>
            </a:extLst>
          </p:cNvPr>
          <p:cNvSpPr>
            <a:spLocks noGrp="1"/>
          </p:cNvSpPr>
          <p:nvPr>
            <p:ph type="title"/>
          </p:nvPr>
        </p:nvSpPr>
        <p:spPr>
          <a:xfrm>
            <a:off x="495057" y="998806"/>
            <a:ext cx="4105542" cy="3826411"/>
          </a:xfrm>
        </p:spPr>
        <p:txBody>
          <a:bodyPr rtlCol="0">
            <a:noAutofit/>
          </a:bodyPr>
          <a:lstStyle/>
          <a:p>
            <a:pPr rtl="0"/>
            <a:r>
              <a:rPr lang="es-ES" sz="2400" dirty="0">
                <a:effectLst/>
                <a:latin typeface="Gill Sans MT (Cuerpo)"/>
                <a:ea typeface="Times New Roman" panose="02020603050405020304" pitchFamily="18" charset="0"/>
              </a:rPr>
              <a:t>Según lo anterior y en vista de los requerimientos funcionales y no funcionales del proyecto, se plantea la necesidad de armar una infraestructura tecnología que soporte y permita transformar estas ideas a la práctica y experiencia real del usuario, por ende, se decide trabajar con el modelo de tres capas y MVC</a:t>
            </a:r>
            <a:endParaRPr lang="es-ES" sz="2400" dirty="0">
              <a:latin typeface="Gill Sans MT (Cuerpo)"/>
            </a:endParaRPr>
          </a:p>
        </p:txBody>
      </p:sp>
      <p:sp>
        <p:nvSpPr>
          <p:cNvPr id="19" name="Marcador de fecha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rtlCol="0"/>
          <a:lstStyle/>
          <a:p>
            <a:pPr rtl="0"/>
            <a:r>
              <a:rPr lang="es-ES"/>
              <a:t>Martes, 2 de febrero de 20XX</a:t>
            </a:r>
            <a:endParaRPr lang="es-ES" dirty="0"/>
          </a:p>
        </p:txBody>
      </p:sp>
      <p:sp>
        <p:nvSpPr>
          <p:cNvPr id="20" name="Marcador de pie de página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rtlCol="0"/>
          <a:lstStyle/>
          <a:p>
            <a:pPr rtl="0"/>
            <a:r>
              <a:rPr lang="es-ES"/>
              <a:t>Ejemplo de Texto de pie de página</a:t>
            </a:r>
          </a:p>
        </p:txBody>
      </p:sp>
      <p:sp>
        <p:nvSpPr>
          <p:cNvPr id="21" name="Marcador de número de diapositiva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6</a:t>
            </a:fld>
            <a:endParaRPr lang="es-ES"/>
          </a:p>
        </p:txBody>
      </p:sp>
      <p:pic>
        <p:nvPicPr>
          <p:cNvPr id="5" name="Marcador de posición de imagen 4" descr="Un dibujo de una persona&#10;&#10;Descripción generada automáticamente con confianza media">
            <a:extLst>
              <a:ext uri="{FF2B5EF4-FFF2-40B4-BE49-F238E27FC236}">
                <a16:creationId xmlns:a16="http://schemas.microsoft.com/office/drawing/2014/main" id="{55ED49C6-C03A-C3E3-6A99-3EBB53B53A2C}"/>
              </a:ext>
            </a:extLst>
          </p:cNvPr>
          <p:cNvPicPr>
            <a:picLocks noGrp="1" noChangeAspect="1"/>
          </p:cNvPicPr>
          <p:nvPr>
            <p:ph type="pic" sz="quarter" idx="13"/>
          </p:nvPr>
        </p:nvPicPr>
        <p:blipFill>
          <a:blip r:embed="rId2"/>
          <a:srcRect l="27338" r="27338"/>
          <a:stretch>
            <a:fillRect/>
          </a:stretch>
        </p:blipFill>
        <p:spPr>
          <a:xfrm>
            <a:off x="5508784" y="549275"/>
            <a:ext cx="5132388" cy="5132388"/>
          </a:xfrm>
        </p:spPr>
      </p:pic>
    </p:spTree>
    <p:extLst>
      <p:ext uri="{BB962C8B-B14F-4D97-AF65-F5344CB8AC3E}">
        <p14:creationId xmlns:p14="http://schemas.microsoft.com/office/powerpoint/2010/main" val="3955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rtlCol="0"/>
          <a:lstStyle/>
          <a:p>
            <a:pPr rtl="0"/>
            <a:r>
              <a:rPr lang="es-ES"/>
              <a:t>Equipo</a:t>
            </a:r>
          </a:p>
        </p:txBody>
      </p:sp>
      <p:sp>
        <p:nvSpPr>
          <p:cNvPr id="41" name="Marcador de texto 40">
            <a:extLst>
              <a:ext uri="{FF2B5EF4-FFF2-40B4-BE49-F238E27FC236}">
                <a16:creationId xmlns:a16="http://schemas.microsoft.com/office/drawing/2014/main" id="{91181F6D-A54F-4289-8C36-80ECE3B2C8E2}"/>
              </a:ext>
            </a:extLst>
          </p:cNvPr>
          <p:cNvSpPr>
            <a:spLocks noGrp="1"/>
          </p:cNvSpPr>
          <p:nvPr>
            <p:ph type="body" sz="quarter" idx="18"/>
          </p:nvPr>
        </p:nvSpPr>
        <p:spPr>
          <a:xfrm>
            <a:off x="1078980" y="2225238"/>
            <a:ext cx="1711325" cy="365760"/>
          </a:xfrm>
        </p:spPr>
        <p:txBody>
          <a:bodyPr rtlCol="0"/>
          <a:lstStyle/>
          <a:p>
            <a:pPr rtl="0"/>
            <a:r>
              <a:rPr lang="es-ES" dirty="0"/>
              <a:t>Aura Arteaga</a:t>
            </a:r>
          </a:p>
        </p:txBody>
      </p:sp>
      <p:sp>
        <p:nvSpPr>
          <p:cNvPr id="15" name="Subtítulo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980" y="3212167"/>
            <a:ext cx="1711572" cy="638175"/>
          </a:xfrm>
        </p:spPr>
        <p:txBody>
          <a:bodyPr rtlCol="0"/>
          <a:lstStyle/>
          <a:p>
            <a:pPr rtl="0"/>
            <a:r>
              <a:rPr lang="es-ES" dirty="0"/>
              <a:t>Sr Java Web </a:t>
            </a:r>
            <a:r>
              <a:rPr lang="es-ES" dirty="0" err="1"/>
              <a:t>Developer</a:t>
            </a:r>
            <a:endParaRPr lang="es-ES" dirty="0"/>
          </a:p>
        </p:txBody>
      </p:sp>
      <p:sp>
        <p:nvSpPr>
          <p:cNvPr id="43" name="Marcador de texto 42">
            <a:extLst>
              <a:ext uri="{FF2B5EF4-FFF2-40B4-BE49-F238E27FC236}">
                <a16:creationId xmlns:a16="http://schemas.microsoft.com/office/drawing/2014/main" id="{E4387CED-5FBE-4AFF-B64D-975B5574F16F}"/>
              </a:ext>
            </a:extLst>
          </p:cNvPr>
          <p:cNvSpPr>
            <a:spLocks noGrp="1"/>
          </p:cNvSpPr>
          <p:nvPr>
            <p:ph type="body" sz="quarter" idx="20"/>
          </p:nvPr>
        </p:nvSpPr>
        <p:spPr>
          <a:xfrm>
            <a:off x="3838631" y="2225238"/>
            <a:ext cx="1711325" cy="365760"/>
          </a:xfrm>
        </p:spPr>
        <p:txBody>
          <a:bodyPr rtlCol="0"/>
          <a:lstStyle/>
          <a:p>
            <a:pPr rtl="0"/>
            <a:r>
              <a:rPr lang="es-ES" dirty="0"/>
              <a:t>Juan </a:t>
            </a:r>
            <a:r>
              <a:rPr lang="es-ES" dirty="0" err="1"/>
              <a:t>Bortero</a:t>
            </a:r>
            <a:endParaRPr lang="es-ES" dirty="0"/>
          </a:p>
        </p:txBody>
      </p:sp>
      <p:sp>
        <p:nvSpPr>
          <p:cNvPr id="42" name="Marcador de texto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631" y="3212167"/>
            <a:ext cx="2032780" cy="638175"/>
          </a:xfrm>
        </p:spPr>
        <p:txBody>
          <a:bodyPr rtlCol="0"/>
          <a:lstStyle/>
          <a:p>
            <a:pPr rtl="0"/>
            <a:r>
              <a:rPr lang="es-ES" dirty="0"/>
              <a:t>QA </a:t>
            </a:r>
            <a:r>
              <a:rPr lang="es-ES" dirty="0" err="1"/>
              <a:t>tester</a:t>
            </a:r>
            <a:endParaRPr lang="es-ES" dirty="0"/>
          </a:p>
        </p:txBody>
      </p:sp>
      <p:sp>
        <p:nvSpPr>
          <p:cNvPr id="45" name="Marcador de texto 44">
            <a:extLst>
              <a:ext uri="{FF2B5EF4-FFF2-40B4-BE49-F238E27FC236}">
                <a16:creationId xmlns:a16="http://schemas.microsoft.com/office/drawing/2014/main" id="{FE5CD03B-066A-46AF-8FB8-E8A78074ABEF}"/>
              </a:ext>
            </a:extLst>
          </p:cNvPr>
          <p:cNvSpPr>
            <a:spLocks noGrp="1"/>
          </p:cNvSpPr>
          <p:nvPr>
            <p:ph type="body" sz="quarter" idx="22"/>
          </p:nvPr>
        </p:nvSpPr>
        <p:spPr>
          <a:xfrm>
            <a:off x="6096000" y="2225238"/>
            <a:ext cx="1888219" cy="365760"/>
          </a:xfrm>
        </p:spPr>
        <p:txBody>
          <a:bodyPr rtlCol="0"/>
          <a:lstStyle/>
          <a:p>
            <a:pPr rtl="0"/>
            <a:r>
              <a:rPr lang="es-ES" dirty="0"/>
              <a:t>Juan Sebastian</a:t>
            </a:r>
          </a:p>
        </p:txBody>
      </p:sp>
      <p:sp>
        <p:nvSpPr>
          <p:cNvPr id="44" name="Marcador de texto 43">
            <a:extLst>
              <a:ext uri="{FF2B5EF4-FFF2-40B4-BE49-F238E27FC236}">
                <a16:creationId xmlns:a16="http://schemas.microsoft.com/office/drawing/2014/main" id="{10E83414-3440-46C7-8C07-7D073B69C422}"/>
              </a:ext>
            </a:extLst>
          </p:cNvPr>
          <p:cNvSpPr>
            <a:spLocks noGrp="1"/>
          </p:cNvSpPr>
          <p:nvPr>
            <p:ph type="body" sz="quarter" idx="21"/>
          </p:nvPr>
        </p:nvSpPr>
        <p:spPr>
          <a:xfrm>
            <a:off x="6485576" y="3212168"/>
            <a:ext cx="1888219" cy="525644"/>
          </a:xfrm>
        </p:spPr>
        <p:txBody>
          <a:bodyPr rtlCol="0"/>
          <a:lstStyle/>
          <a:p>
            <a:pPr rtl="0"/>
            <a:r>
              <a:rPr lang="es-ES" dirty="0"/>
              <a:t>Scrum Master</a:t>
            </a:r>
          </a:p>
        </p:txBody>
      </p:sp>
      <p:sp>
        <p:nvSpPr>
          <p:cNvPr id="47" name="Marcador de texto 46">
            <a:extLst>
              <a:ext uri="{FF2B5EF4-FFF2-40B4-BE49-F238E27FC236}">
                <a16:creationId xmlns:a16="http://schemas.microsoft.com/office/drawing/2014/main" id="{F4640D91-CB97-4FCC-8FEF-F4B22B844DC4}"/>
              </a:ext>
            </a:extLst>
          </p:cNvPr>
          <p:cNvSpPr>
            <a:spLocks noGrp="1"/>
          </p:cNvSpPr>
          <p:nvPr>
            <p:ph type="body" sz="quarter" idx="24"/>
          </p:nvPr>
        </p:nvSpPr>
        <p:spPr>
          <a:xfrm>
            <a:off x="9432592" y="2231101"/>
            <a:ext cx="1711325" cy="365760"/>
          </a:xfrm>
        </p:spPr>
        <p:txBody>
          <a:bodyPr rtlCol="0"/>
          <a:lstStyle/>
          <a:p>
            <a:pPr rtl="0"/>
            <a:r>
              <a:rPr lang="es-ES" dirty="0"/>
              <a:t>Luis </a:t>
            </a:r>
            <a:r>
              <a:rPr lang="es-ES" dirty="0" err="1"/>
              <a:t>Florez</a:t>
            </a:r>
            <a:endParaRPr lang="es-ES" dirty="0"/>
          </a:p>
        </p:txBody>
      </p:sp>
      <p:sp>
        <p:nvSpPr>
          <p:cNvPr id="3" name="Marcador de texto 2">
            <a:extLst>
              <a:ext uri="{FF2B5EF4-FFF2-40B4-BE49-F238E27FC236}">
                <a16:creationId xmlns:a16="http://schemas.microsoft.com/office/drawing/2014/main" id="{B1C6A53C-7538-4FF9-BC09-EFC116FE7054}"/>
              </a:ext>
            </a:extLst>
          </p:cNvPr>
          <p:cNvSpPr>
            <a:spLocks noGrp="1"/>
          </p:cNvSpPr>
          <p:nvPr>
            <p:ph type="body" sz="quarter" idx="23"/>
          </p:nvPr>
        </p:nvSpPr>
        <p:spPr>
          <a:xfrm>
            <a:off x="9401448" y="3212166"/>
            <a:ext cx="1711572" cy="638175"/>
          </a:xfrm>
        </p:spPr>
        <p:txBody>
          <a:bodyPr rtlCol="0"/>
          <a:lstStyle/>
          <a:p>
            <a:pPr rtl="0"/>
            <a:r>
              <a:rPr lang="es-ES" dirty="0"/>
              <a:t>Business </a:t>
            </a:r>
            <a:r>
              <a:rPr lang="es-ES" dirty="0" err="1"/>
              <a:t>User</a:t>
            </a:r>
            <a:endParaRPr lang="es-ES" dirty="0"/>
          </a:p>
        </p:txBody>
      </p:sp>
      <p:sp>
        <p:nvSpPr>
          <p:cNvPr id="7" name="Marcador de fecha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rtlCol="0"/>
          <a:lstStyle/>
          <a:p>
            <a:pPr rtl="0"/>
            <a:r>
              <a:rPr lang="es-ES"/>
              <a:t>Martes, 2 de febrero de 20XX</a:t>
            </a:r>
            <a:endParaRPr lang="es-ES" dirty="0"/>
          </a:p>
        </p:txBody>
      </p:sp>
      <p:sp>
        <p:nvSpPr>
          <p:cNvPr id="8" name="Marcador de pie de página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rtlCol="0"/>
          <a:lstStyle/>
          <a:p>
            <a:pPr rtl="0"/>
            <a:r>
              <a:rPr lang="es-ES"/>
              <a:t>Ejemplo de Texto de pie de página</a:t>
            </a:r>
          </a:p>
        </p:txBody>
      </p:sp>
      <p:sp>
        <p:nvSpPr>
          <p:cNvPr id="9" name="Marcador de número de diapositiva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7</a:t>
            </a:fld>
            <a:endParaRPr lang="es-ES"/>
          </a:p>
        </p:txBody>
      </p:sp>
    </p:spTree>
    <p:extLst>
      <p:ext uri="{BB962C8B-B14F-4D97-AF65-F5344CB8AC3E}">
        <p14:creationId xmlns:p14="http://schemas.microsoft.com/office/powerpoint/2010/main" val="297987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E04A9D0-06E7-A35F-94FC-E469C4E3B6D2}"/>
              </a:ext>
            </a:extLst>
          </p:cNvPr>
          <p:cNvSpPr>
            <a:spLocks noGrp="1"/>
          </p:cNvSpPr>
          <p:nvPr>
            <p:ph type="body" idx="1"/>
          </p:nvPr>
        </p:nvSpPr>
        <p:spPr>
          <a:xfrm>
            <a:off x="550864" y="1731375"/>
            <a:ext cx="4999036" cy="45719"/>
          </a:xfrm>
        </p:spPr>
        <p:txBody>
          <a:bodyPr/>
          <a:lstStyle/>
          <a:p>
            <a:endParaRPr lang="es-CO" dirty="0"/>
          </a:p>
        </p:txBody>
      </p:sp>
      <p:pic>
        <p:nvPicPr>
          <p:cNvPr id="11" name="Marcador de contenido 10">
            <a:extLst>
              <a:ext uri="{FF2B5EF4-FFF2-40B4-BE49-F238E27FC236}">
                <a16:creationId xmlns:a16="http://schemas.microsoft.com/office/drawing/2014/main" id="{B3DA705E-6EAE-0172-E190-FB8D83B44C93}"/>
              </a:ext>
            </a:extLst>
          </p:cNvPr>
          <p:cNvPicPr>
            <a:picLocks noGrp="1" noChangeAspect="1"/>
          </p:cNvPicPr>
          <p:nvPr>
            <p:ph sz="half" idx="2"/>
          </p:nvPr>
        </p:nvPicPr>
        <p:blipFill>
          <a:blip r:embed="rId2"/>
          <a:stretch>
            <a:fillRect/>
          </a:stretch>
        </p:blipFill>
        <p:spPr>
          <a:xfrm>
            <a:off x="543584" y="482601"/>
            <a:ext cx="4999035" cy="5498808"/>
          </a:xfrm>
        </p:spPr>
      </p:pic>
      <p:pic>
        <p:nvPicPr>
          <p:cNvPr id="15" name="Marcador de contenido 14">
            <a:extLst>
              <a:ext uri="{FF2B5EF4-FFF2-40B4-BE49-F238E27FC236}">
                <a16:creationId xmlns:a16="http://schemas.microsoft.com/office/drawing/2014/main" id="{A6210464-27D0-3075-173E-9206D95F3BB1}"/>
              </a:ext>
            </a:extLst>
          </p:cNvPr>
          <p:cNvPicPr>
            <a:picLocks noGrp="1" noChangeAspect="1"/>
          </p:cNvPicPr>
          <p:nvPr>
            <p:ph sz="quarter" idx="4"/>
          </p:nvPr>
        </p:nvPicPr>
        <p:blipFill>
          <a:blip r:embed="rId3"/>
          <a:stretch>
            <a:fillRect/>
          </a:stretch>
        </p:blipFill>
        <p:spPr>
          <a:xfrm>
            <a:off x="5981700" y="444791"/>
            <a:ext cx="5194300" cy="5536617"/>
          </a:xfrm>
        </p:spPr>
      </p:pic>
      <p:sp>
        <p:nvSpPr>
          <p:cNvPr id="7" name="Marcador de fecha 6">
            <a:extLst>
              <a:ext uri="{FF2B5EF4-FFF2-40B4-BE49-F238E27FC236}">
                <a16:creationId xmlns:a16="http://schemas.microsoft.com/office/drawing/2014/main" id="{14AB2C7F-E526-F93B-50E5-1B805FF2C1B7}"/>
              </a:ext>
            </a:extLst>
          </p:cNvPr>
          <p:cNvSpPr>
            <a:spLocks noGrp="1"/>
          </p:cNvSpPr>
          <p:nvPr>
            <p:ph type="dt" sz="half" idx="10"/>
          </p:nvPr>
        </p:nvSpPr>
        <p:spPr/>
        <p:txBody>
          <a:bodyPr/>
          <a:lstStyle/>
          <a:p>
            <a:pPr rtl="0"/>
            <a:r>
              <a:rPr lang="es-ES"/>
              <a:t>Martes, 2 de febrero de 20XX</a:t>
            </a:r>
          </a:p>
        </p:txBody>
      </p:sp>
      <p:sp>
        <p:nvSpPr>
          <p:cNvPr id="9" name="Marcador de número de diapositiva 8">
            <a:extLst>
              <a:ext uri="{FF2B5EF4-FFF2-40B4-BE49-F238E27FC236}">
                <a16:creationId xmlns:a16="http://schemas.microsoft.com/office/drawing/2014/main" id="{CCB40DA9-9D26-C30D-B5FF-AFBC895F2499}"/>
              </a:ext>
            </a:extLst>
          </p:cNvPr>
          <p:cNvSpPr>
            <a:spLocks noGrp="1"/>
          </p:cNvSpPr>
          <p:nvPr>
            <p:ph type="sldNum" sz="quarter" idx="12"/>
          </p:nvPr>
        </p:nvSpPr>
        <p:spPr/>
        <p:txBody>
          <a:bodyPr/>
          <a:lstStyle/>
          <a:p>
            <a:pPr rtl="0"/>
            <a:fld id="{DBA1B0FB-D917-4C8C-928F-313BD683BF39}" type="slidenum">
              <a:rPr lang="es-ES" smtClean="0"/>
              <a:t>8</a:t>
            </a:fld>
            <a:endParaRPr lang="es-ES"/>
          </a:p>
        </p:txBody>
      </p:sp>
    </p:spTree>
    <p:extLst>
      <p:ext uri="{BB962C8B-B14F-4D97-AF65-F5344CB8AC3E}">
        <p14:creationId xmlns:p14="http://schemas.microsoft.com/office/powerpoint/2010/main" val="1226088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rtlCol="0"/>
          <a:lstStyle/>
          <a:p>
            <a:pPr rtl="0"/>
            <a:r>
              <a:rPr lang="es-ES"/>
              <a:t>Escala de tiempo</a:t>
            </a:r>
          </a:p>
        </p:txBody>
      </p:sp>
      <p:graphicFrame>
        <p:nvGraphicFramePr>
          <p:cNvPr id="4" name="Marcador de contenido 3" descr="Marcador de posición smart art de escala de tiempo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470240121"/>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Marcador de fecha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rtlCol="0"/>
          <a:lstStyle/>
          <a:p>
            <a:pPr rtl="0"/>
            <a:r>
              <a:rPr lang="es-ES"/>
              <a:t>Martes, 2 de febrero de 20XX</a:t>
            </a:r>
            <a:endParaRPr lang="es-ES" dirty="0"/>
          </a:p>
        </p:txBody>
      </p:sp>
      <p:sp>
        <p:nvSpPr>
          <p:cNvPr id="7" name="Marcador de pie de página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9</a:t>
            </a:fld>
            <a:endParaRPr lang="es-ES"/>
          </a:p>
        </p:txBody>
      </p:sp>
    </p:spTree>
    <p:extLst>
      <p:ext uri="{BB962C8B-B14F-4D97-AF65-F5344CB8AC3E}">
        <p14:creationId xmlns:p14="http://schemas.microsoft.com/office/powerpoint/2010/main" val="262463006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67.tgt.Office_50301375_TF33713516_Win32_OJ112196127" id="{F9082FAB-B260-427D-84E8-28A2C83CAFF9}" vid="{CFEC27F7-7A35-4744-B58C-557A3196B8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{15F52A37-2564-4703-A6D6-F8836FDD1B4C}tf33713516_win32</Template>
  <TotalTime>106</TotalTime>
  <Words>776</Words>
  <Application>Microsoft Office PowerPoint</Application>
  <PresentationFormat>Panorámica</PresentationFormat>
  <Paragraphs>101</Paragraphs>
  <Slides>12</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Calibri</vt:lpstr>
      <vt:lpstr>Gill Sans MT</vt:lpstr>
      <vt:lpstr>Gill Sans MT (Cuerpo)</vt:lpstr>
      <vt:lpstr>Symbol</vt:lpstr>
      <vt:lpstr>Times New Roman</vt:lpstr>
      <vt:lpstr>Walbaum Display</vt:lpstr>
      <vt:lpstr>3DFloatVTI</vt:lpstr>
      <vt:lpstr>Proyecto Stranger Things</vt:lpstr>
      <vt:lpstr>Introducción</vt:lpstr>
      <vt:lpstr>Requisitos F</vt:lpstr>
      <vt:lpstr>Requerimientos no funcionales</vt:lpstr>
      <vt:lpstr>Tabla</vt:lpstr>
      <vt:lpstr>Según lo anterior y en vista de los requerimientos funcionales y no funcionales del proyecto, se plantea la necesidad de armar una infraestructura tecnología que soporte y permita transformar estas ideas a la práctica y experiencia real del usuario, por ende, se decide trabajar con el modelo de tres capas y MVC</vt:lpstr>
      <vt:lpstr>Equipo</vt:lpstr>
      <vt:lpstr>Presentación de PowerPoint</vt:lpstr>
      <vt:lpstr>Escala de tiempo</vt:lpstr>
      <vt:lpstr>Contenido </vt:lpstr>
      <vt:lpstr>Resumen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Stranger Things</dc:title>
  <dc:creator>Juan Sebastian Rodriguez Suarez</dc:creator>
  <cp:lastModifiedBy>Juan Sebastian Rodriguez Suarez</cp:lastModifiedBy>
  <cp:revision>1</cp:revision>
  <dcterms:created xsi:type="dcterms:W3CDTF">2022-09-18T00:55:40Z</dcterms:created>
  <dcterms:modified xsi:type="dcterms:W3CDTF">2022-09-18T02:42:17Z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